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482" r:id="rId2"/>
    <p:sldId id="428" r:id="rId3"/>
    <p:sldId id="517" r:id="rId4"/>
    <p:sldId id="518" r:id="rId5"/>
    <p:sldId id="519" r:id="rId6"/>
    <p:sldId id="443" r:id="rId7"/>
    <p:sldId id="441" r:id="rId8"/>
    <p:sldId id="454" r:id="rId9"/>
    <p:sldId id="474" r:id="rId10"/>
    <p:sldId id="475" r:id="rId11"/>
    <p:sldId id="442" r:id="rId12"/>
    <p:sldId id="448" r:id="rId13"/>
    <p:sldId id="440" r:id="rId14"/>
    <p:sldId id="431" r:id="rId15"/>
    <p:sldId id="479" r:id="rId16"/>
    <p:sldId id="436" r:id="rId17"/>
    <p:sldId id="435" r:id="rId18"/>
    <p:sldId id="437" r:id="rId19"/>
    <p:sldId id="423" r:id="rId20"/>
    <p:sldId id="467" r:id="rId21"/>
    <p:sldId id="452" r:id="rId22"/>
    <p:sldId id="453" r:id="rId23"/>
    <p:sldId id="531" r:id="rId24"/>
    <p:sldId id="455" r:id="rId25"/>
    <p:sldId id="520" r:id="rId26"/>
    <p:sldId id="476" r:id="rId27"/>
    <p:sldId id="451" r:id="rId28"/>
    <p:sldId id="507" r:id="rId29"/>
    <p:sldId id="478" r:id="rId30"/>
    <p:sldId id="508" r:id="rId31"/>
    <p:sldId id="521" r:id="rId32"/>
    <p:sldId id="522" r:id="rId33"/>
    <p:sldId id="523" r:id="rId34"/>
    <p:sldId id="524" r:id="rId35"/>
    <p:sldId id="526" r:id="rId36"/>
    <p:sldId id="509" r:id="rId37"/>
    <p:sldId id="477" r:id="rId38"/>
    <p:sldId id="510" r:id="rId39"/>
    <p:sldId id="530" r:id="rId40"/>
    <p:sldId id="532" r:id="rId41"/>
    <p:sldId id="511" r:id="rId42"/>
    <p:sldId id="486" r:id="rId43"/>
    <p:sldId id="513" r:id="rId44"/>
    <p:sldId id="528" r:id="rId45"/>
    <p:sldId id="529" r:id="rId46"/>
    <p:sldId id="514" r:id="rId47"/>
    <p:sldId id="515" r:id="rId48"/>
    <p:sldId id="512" r:id="rId49"/>
    <p:sldId id="492" r:id="rId50"/>
    <p:sldId id="496" r:id="rId51"/>
    <p:sldId id="525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33"/>
    <a:srgbClr val="000066"/>
    <a:srgbClr val="800000"/>
    <a:srgbClr val="003300"/>
    <a:srgbClr val="336699"/>
    <a:srgbClr val="663300"/>
    <a:srgbClr val="FFFFCC"/>
    <a:srgbClr val="000000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167" autoAdjust="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EA7564-4BD6-4169-A6F4-33FA2D6FE333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6675" y="914400"/>
            <a:ext cx="4183063" cy="3136900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81388"/>
          </a:xfrm>
          <a:ln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B96A67-5F28-4A05-A9DA-5C80AB6C4BF1}" type="slidenum">
              <a:rPr lang="en-US"/>
              <a:pPr/>
              <a:t>50</a:t>
            </a:fld>
            <a:endParaRPr lang="en-US"/>
          </a:p>
        </p:txBody>
      </p:sp>
      <p:sp>
        <p:nvSpPr>
          <p:cNvPr id="3420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6900"/>
          </a:xfrm>
          <a:ln/>
        </p:spPr>
      </p:sp>
      <p:sp>
        <p:nvSpPr>
          <p:cNvPr id="3420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ln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wmf"/><Relationship Id="rId7" Type="http://schemas.openxmlformats.org/officeDocument/2006/relationships/image" Target="../media/image36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4.png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2.wmf"/><Relationship Id="rId5" Type="http://schemas.openxmlformats.org/officeDocument/2006/relationships/image" Target="../media/image101.png"/><Relationship Id="rId4" Type="http://schemas.openxmlformats.org/officeDocument/2006/relationships/image" Target="../media/image10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1.png"/><Relationship Id="rId3" Type="http://schemas.openxmlformats.org/officeDocument/2006/relationships/image" Target="../media/image114.jpeg"/><Relationship Id="rId7" Type="http://schemas.openxmlformats.org/officeDocument/2006/relationships/image" Target="../media/image117.jpeg"/><Relationship Id="rId12" Type="http://schemas.openxmlformats.org/officeDocument/2006/relationships/image" Target="../media/image1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8.jpeg"/><Relationship Id="rId5" Type="http://schemas.openxmlformats.org/officeDocument/2006/relationships/image" Target="../media/image116.jpeg"/><Relationship Id="rId10" Type="http://schemas.openxmlformats.org/officeDocument/2006/relationships/image" Target="../media/image119.jpeg"/><Relationship Id="rId4" Type="http://schemas.openxmlformats.org/officeDocument/2006/relationships/image" Target="../media/image115.jpeg"/><Relationship Id="rId9" Type="http://schemas.openxmlformats.org/officeDocument/2006/relationships/image" Target="../media/image87.jpeg"/><Relationship Id="rId1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12192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5637" name="Picture 5" descr="altshul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1219200" cy="1524000"/>
          </a:xfrm>
          <a:prstGeom prst="rect">
            <a:avLst/>
          </a:prstGeom>
          <a:noFill/>
        </p:spPr>
      </p:pic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953000"/>
            <a:ext cx="12192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56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953000"/>
            <a:ext cx="1143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581400" y="2590800"/>
            <a:ext cx="2667000" cy="701675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Phys. Rev. Lett. 100, 187001 (2008) </a:t>
            </a: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0" y="4191000"/>
            <a:ext cx="1828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Yuzbashyan Rutgers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1676400" y="4191000"/>
            <a:ext cx="1524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Altshuler Columbia</a:t>
            </a: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1600200" y="6216650"/>
            <a:ext cx="1905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Urbina Regensburg</a:t>
            </a: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0" y="6216650"/>
            <a:ext cx="15240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Richter Regensburg</a:t>
            </a:r>
          </a:p>
        </p:txBody>
      </p:sp>
      <p:pic>
        <p:nvPicPr>
          <p:cNvPr id="325645" name="Picture 13" descr="sangi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2667000"/>
            <a:ext cx="1447800" cy="1219200"/>
          </a:xfrm>
          <a:prstGeom prst="rect">
            <a:avLst/>
          </a:prstGeom>
          <a:noFill/>
        </p:spPr>
      </p:pic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6553200" y="3810000"/>
            <a:ext cx="24384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/>
              <a:t>Sangita</a:t>
            </a:r>
            <a:r>
              <a:rPr lang="en-US" sz="1800" dirty="0"/>
              <a:t> Bose, Tata, Max Planck Stuttgart</a:t>
            </a:r>
          </a:p>
        </p:txBody>
      </p:sp>
      <p:pic>
        <p:nvPicPr>
          <p:cNvPr id="325647" name="Picture 15" descr="d058046c0fc3f753efc3f98d71ed847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495800"/>
            <a:ext cx="1219200" cy="1371600"/>
          </a:xfrm>
          <a:prstGeom prst="rect">
            <a:avLst/>
          </a:prstGeom>
          <a:noFill/>
        </p:spPr>
      </p:pic>
      <p:sp>
        <p:nvSpPr>
          <p:cNvPr id="325648" name="Text Box 16"/>
          <p:cNvSpPr txBox="1">
            <a:spLocks noChangeArrowheads="1"/>
          </p:cNvSpPr>
          <p:nvPr/>
        </p:nvSpPr>
        <p:spPr bwMode="auto">
          <a:xfrm>
            <a:off x="6629400" y="5943600"/>
            <a:ext cx="2209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Kern               </a:t>
            </a:r>
            <a:r>
              <a:rPr lang="en-US" sz="1800" dirty="0" err="1"/>
              <a:t>Ugeda</a:t>
            </a:r>
            <a:r>
              <a:rPr lang="en-US" sz="1800" dirty="0"/>
              <a:t>, </a:t>
            </a:r>
            <a:r>
              <a:rPr lang="en-US" sz="1800" dirty="0" err="1"/>
              <a:t>Brihuega</a:t>
            </a:r>
            <a:endParaRPr lang="en-US" sz="1800" dirty="0"/>
          </a:p>
        </p:txBody>
      </p: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581400" y="3962400"/>
            <a:ext cx="2671763" cy="579438"/>
          </a:xfrm>
          <a:prstGeom prst="rect">
            <a:avLst/>
          </a:prstGeom>
          <a:solidFill>
            <a:srgbClr val="CC66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 b="1">
                <a:solidFill>
                  <a:schemeClr val="bg1"/>
                </a:solidFill>
              </a:rPr>
              <a:t>arXiv:0911.1559 </a:t>
            </a:r>
          </a:p>
        </p:txBody>
      </p:sp>
      <p:sp>
        <p:nvSpPr>
          <p:cNvPr id="325650" name="Text Box 18"/>
          <p:cNvSpPr txBox="1">
            <a:spLocks noChangeArrowheads="1"/>
          </p:cNvSpPr>
          <p:nvPr/>
        </p:nvSpPr>
        <p:spPr bwMode="auto">
          <a:xfrm>
            <a:off x="3505200" y="5181600"/>
            <a:ext cx="2819400" cy="1015663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Nature </a:t>
            </a:r>
            <a:r>
              <a:rPr lang="en-US" sz="2400" b="1" dirty="0" smtClean="0">
                <a:solidFill>
                  <a:schemeClr val="bg1"/>
                </a:solidFill>
              </a:rPr>
              <a:t>Materials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2768, May 2010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9356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Finite size effects in superconducting grains: from theory to experiments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1447800" y="1447800"/>
            <a:ext cx="6172200" cy="560153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b="1" dirty="0" smtClean="0">
                <a:solidFill>
                  <a:schemeClr val="bg1"/>
                </a:solidFill>
              </a:rPr>
              <a:t>Antonio M. </a:t>
            </a:r>
            <a:r>
              <a:rPr lang="en-GB" b="1" dirty="0" err="1" smtClean="0">
                <a:solidFill>
                  <a:schemeClr val="bg1"/>
                </a:solidFill>
              </a:rPr>
              <a:t>Garc</a:t>
            </a:r>
            <a:r>
              <a:rPr lang="en-US" b="1" dirty="0" smtClean="0">
                <a:solidFill>
                  <a:schemeClr val="bg1"/>
                </a:solidFill>
              </a:rPr>
              <a:t>í</a:t>
            </a:r>
            <a:r>
              <a:rPr lang="en-GB" b="1" dirty="0" smtClean="0">
                <a:solidFill>
                  <a:schemeClr val="bg1"/>
                </a:solidFill>
              </a:rPr>
              <a:t>a-</a:t>
            </a:r>
            <a:r>
              <a:rPr lang="en-GB" b="1" dirty="0" err="1" smtClean="0">
                <a:solidFill>
                  <a:schemeClr val="bg1"/>
                </a:solidFill>
              </a:rPr>
              <a:t>Garc</a:t>
            </a:r>
            <a:r>
              <a:rPr lang="en-US" b="1" dirty="0" smtClean="0">
                <a:solidFill>
                  <a:schemeClr val="bg1"/>
                </a:solidFill>
              </a:rPr>
              <a:t>í</a:t>
            </a:r>
            <a:r>
              <a:rPr lang="en-GB" b="1" dirty="0" smtClean="0">
                <a:solidFill>
                  <a:schemeClr val="bg1"/>
                </a:solidFill>
              </a:rPr>
              <a:t>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3810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124200" y="381000"/>
            <a:ext cx="2209800" cy="579438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b="1" dirty="0">
                <a:solidFill>
                  <a:schemeClr val="bg1"/>
                </a:solidFill>
              </a:rPr>
              <a:t>/ </a:t>
            </a:r>
            <a:r>
              <a:rPr lang="el-GR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 &gt;&gt; 1</a:t>
            </a:r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2057400" y="5715000"/>
            <a:ext cx="4648200" cy="579438"/>
          </a:xfrm>
          <a:prstGeom prst="rect">
            <a:avLst/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We are in business!</a:t>
            </a:r>
          </a:p>
        </p:txBody>
      </p:sp>
      <p:sp>
        <p:nvSpPr>
          <p:cNvPr id="318472" name="AutoShape 8"/>
          <p:cNvSpPr>
            <a:spLocks noChangeArrowheads="1"/>
          </p:cNvSpPr>
          <p:nvPr/>
        </p:nvSpPr>
        <p:spPr bwMode="auto">
          <a:xfrm>
            <a:off x="3810000" y="3733800"/>
            <a:ext cx="914400" cy="1676400"/>
          </a:xfrm>
          <a:prstGeom prst="downArrow">
            <a:avLst>
              <a:gd name="adj1" fmla="val 50000"/>
              <a:gd name="adj2" fmla="val 45833"/>
            </a:avLst>
          </a:prstGeom>
          <a:solidFill>
            <a:srgbClr val="0033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1600200" y="1676400"/>
            <a:ext cx="5486400" cy="1554163"/>
          </a:xfrm>
          <a:prstGeom prst="rect">
            <a:avLst/>
          </a:prstGeom>
          <a:solidFill>
            <a:srgbClr val="CC33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No </a:t>
            </a:r>
            <a:r>
              <a:rPr lang="en-US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systematic</a:t>
            </a:r>
            <a:r>
              <a:rPr lang="en-US">
                <a:solidFill>
                  <a:schemeClr val="bg1"/>
                </a:solidFill>
              </a:rPr>
              <a:t> BCS treatment of the dependence of size and shape 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7010400" y="5638800"/>
            <a:ext cx="533400" cy="6413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52400" y="381000"/>
            <a:ext cx="3276600" cy="519113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Hitting a bump</a:t>
            </a:r>
          </a:p>
        </p:txBody>
      </p:sp>
      <p:pic>
        <p:nvPicPr>
          <p:cNvPr id="278535" name="Picture 7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791200"/>
            <a:ext cx="1066800" cy="914400"/>
          </a:xfrm>
          <a:prstGeom prst="rect">
            <a:avLst/>
          </a:prstGeom>
          <a:noFill/>
        </p:spPr>
      </p:pic>
      <p:sp>
        <p:nvSpPr>
          <p:cNvPr id="278536" name="AutoShape 8"/>
          <p:cNvSpPr>
            <a:spLocks noChangeArrowheads="1"/>
          </p:cNvSpPr>
          <p:nvPr/>
        </p:nvSpPr>
        <p:spPr bwMode="auto">
          <a:xfrm>
            <a:off x="1600200" y="5791200"/>
            <a:ext cx="1828800" cy="685800"/>
          </a:xfrm>
          <a:prstGeom prst="wedgeRoundRectCallout">
            <a:avLst>
              <a:gd name="adj1" fmla="val -34546"/>
              <a:gd name="adj2" fmla="val 84657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M</a:t>
            </a:r>
            <a:r>
              <a:rPr lang="en-US" sz="2000" dirty="0" smtClean="0">
                <a:solidFill>
                  <a:schemeClr val="bg1"/>
                </a:solidFill>
              </a:rPr>
              <a:t>atrix </a:t>
            </a:r>
            <a:r>
              <a:rPr lang="en-US" sz="2000" dirty="0">
                <a:solidFill>
                  <a:schemeClr val="bg1"/>
                </a:solidFill>
              </a:rPr>
              <a:t>elements?</a:t>
            </a:r>
          </a:p>
        </p:txBody>
      </p:sp>
      <p:pic>
        <p:nvPicPr>
          <p:cNvPr id="278537" name="Picture 9" descr="anton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715000"/>
            <a:ext cx="990600" cy="914400"/>
          </a:xfrm>
          <a:prstGeom prst="rect">
            <a:avLst/>
          </a:prstGeom>
          <a:noFill/>
        </p:spPr>
      </p:pic>
      <p:sp>
        <p:nvSpPr>
          <p:cNvPr id="278538" name="AutoShape 10"/>
          <p:cNvSpPr>
            <a:spLocks noChangeArrowheads="1"/>
          </p:cNvSpPr>
          <p:nvPr/>
        </p:nvSpPr>
        <p:spPr bwMode="auto">
          <a:xfrm>
            <a:off x="4419600" y="5791200"/>
            <a:ext cx="1066800" cy="609600"/>
          </a:xfrm>
          <a:prstGeom prst="wedgeRoundRectCallout">
            <a:avLst>
              <a:gd name="adj1" fmla="val -2001"/>
              <a:gd name="adj2" fmla="val 113683"/>
              <a:gd name="adj3" fmla="val 16667"/>
            </a:avLst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I ~1/V?</a:t>
            </a:r>
          </a:p>
        </p:txBody>
      </p:sp>
      <p:pic>
        <p:nvPicPr>
          <p:cNvPr id="27853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5791200"/>
            <a:ext cx="990600" cy="83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78550" name="Picture 22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0" y="5715000"/>
            <a:ext cx="1066800" cy="914400"/>
          </a:xfrm>
          <a:prstGeom prst="rect">
            <a:avLst/>
          </a:prstGeom>
          <a:noFill/>
        </p:spPr>
      </p:pic>
      <p:sp>
        <p:nvSpPr>
          <p:cNvPr id="278552" name="AutoShape 24"/>
          <p:cNvSpPr>
            <a:spLocks noChangeArrowheads="1"/>
          </p:cNvSpPr>
          <p:nvPr/>
        </p:nvSpPr>
        <p:spPr bwMode="auto">
          <a:xfrm>
            <a:off x="6629400" y="5715000"/>
            <a:ext cx="1219200" cy="838200"/>
          </a:xfrm>
          <a:prstGeom prst="wedgeRoundRectCallout">
            <a:avLst>
              <a:gd name="adj1" fmla="val -9312"/>
              <a:gd name="adj2" fmla="val 79196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000" dirty="0" smtClean="0">
                <a:solidFill>
                  <a:schemeClr val="bg1"/>
                </a:solidFill>
              </a:rPr>
              <a:t>haotic grains</a:t>
            </a:r>
            <a:r>
              <a:rPr lang="en-US" sz="2400" dirty="0" smtClean="0">
                <a:solidFill>
                  <a:schemeClr val="bg1"/>
                </a:solidFill>
              </a:rPr>
              <a:t>?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3581400"/>
            <a:ext cx="64770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286721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152400"/>
            <a:ext cx="487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2895600"/>
            <a:ext cx="1371600" cy="4572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9" name="CaixaDeTexto 18"/>
          <p:cNvSpPr txBox="1"/>
          <p:nvPr/>
        </p:nvSpPr>
        <p:spPr>
          <a:xfrm>
            <a:off x="3962400" y="2895600"/>
            <a:ext cx="28956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1-body </a:t>
            </a:r>
            <a:r>
              <a:rPr lang="en-US" sz="2400" dirty="0" err="1" smtClean="0"/>
              <a:t>eigenstates</a:t>
            </a:r>
            <a:r>
              <a:rPr lang="en-US" sz="2400" dirty="0" smtClean="0"/>
              <a:t> </a:t>
            </a:r>
            <a:endParaRPr lang="pt-PT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429000" y="4800600"/>
            <a:ext cx="2895600" cy="646331"/>
          </a:xfrm>
          <a:prstGeom prst="rect">
            <a:avLst/>
          </a:prstGeom>
          <a:solidFill>
            <a:srgbClr val="336699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I = 1/V + ...?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14478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3733800" cy="2590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285710" name="Group 14"/>
          <p:cNvGrpSpPr>
            <a:grpSpLocks/>
          </p:cNvGrpSpPr>
          <p:nvPr/>
        </p:nvGrpSpPr>
        <p:grpSpPr bwMode="auto">
          <a:xfrm>
            <a:off x="685800" y="4343400"/>
            <a:ext cx="7924217" cy="2309813"/>
            <a:chOff x="672" y="2736"/>
            <a:chExt cx="5260" cy="1455"/>
          </a:xfrm>
        </p:grpSpPr>
        <p:pic>
          <p:nvPicPr>
            <p:cNvPr id="2857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2736"/>
              <a:ext cx="1920" cy="145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sp>
          <p:nvSpPr>
            <p:cNvPr id="285703" name="Text Box 7"/>
            <p:cNvSpPr txBox="1">
              <a:spLocks noChangeArrowheads="1"/>
            </p:cNvSpPr>
            <p:nvPr/>
          </p:nvSpPr>
          <p:spPr bwMode="auto">
            <a:xfrm>
              <a:off x="2796" y="3744"/>
              <a:ext cx="3136" cy="407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</a:rPr>
                <a:t>Yes, with help, </a:t>
              </a:r>
              <a:r>
                <a:rPr lang="en-US" b="1" dirty="0" smtClean="0">
                  <a:solidFill>
                    <a:schemeClr val="bg1"/>
                  </a:solidFill>
                </a:rPr>
                <a:t>we </a:t>
              </a:r>
              <a:r>
                <a:rPr lang="en-US" sz="3600" b="1" i="1" dirty="0">
                  <a:solidFill>
                    <a:schemeClr val="bg1"/>
                  </a:solidFill>
                </a:rPr>
                <a:t>can</a:t>
              </a:r>
            </a:p>
          </p:txBody>
        </p:sp>
      </p:grp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229600" cy="519113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From desperation to hope </a:t>
            </a:r>
          </a:p>
        </p:txBody>
      </p:sp>
      <p:pic>
        <p:nvPicPr>
          <p:cNvPr id="2857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514600"/>
            <a:ext cx="4260850" cy="1219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8570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657600"/>
            <a:ext cx="48006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aphicFrame>
        <p:nvGraphicFramePr>
          <p:cNvPr id="285708" name="Object 12"/>
          <p:cNvGraphicFramePr>
            <a:graphicFrameLocks noChangeAspect="1"/>
          </p:cNvGraphicFramePr>
          <p:nvPr/>
        </p:nvGraphicFramePr>
        <p:xfrm>
          <a:off x="3962400" y="4724400"/>
          <a:ext cx="4233862" cy="1143000"/>
        </p:xfrm>
        <a:graphic>
          <a:graphicData uri="http://schemas.openxmlformats.org/presentationml/2006/ole">
            <p:oleObj spid="_x0000_s285708" name="Equação" r:id="rId7" imgW="2095200" imgH="444240" progId="Equation.3">
              <p:embed/>
            </p:oleObj>
          </a:graphicData>
        </a:graphic>
      </p:graphicFrame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8458200" y="5029200"/>
            <a:ext cx="533400" cy="64135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3886200" y="914400"/>
            <a:ext cx="4572000" cy="461665"/>
          </a:xfrm>
          <a:prstGeom prst="rect">
            <a:avLst/>
          </a:prstGeom>
          <a:solidFill>
            <a:srgbClr val="336699"/>
          </a:solidFill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</a:rPr>
              <a:t>Semiclassical</a:t>
            </a:r>
            <a:r>
              <a:rPr lang="en-US" sz="2400" b="1" dirty="0" smtClean="0">
                <a:solidFill>
                  <a:schemeClr val="bg1"/>
                </a:solidFill>
              </a:rPr>
              <a:t> expansion for I </a:t>
            </a:r>
            <a:endParaRPr lang="pt-PT" sz="2400" dirty="0"/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85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371600"/>
            <a:ext cx="4572000" cy="1114425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4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153400" cy="519113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Regensburg, we have got a problem!!!</a:t>
            </a:r>
          </a:p>
        </p:txBody>
      </p:sp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1447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6486" name="AutoShape 6"/>
          <p:cNvSpPr>
            <a:spLocks noChangeArrowheads="1"/>
          </p:cNvSpPr>
          <p:nvPr/>
        </p:nvSpPr>
        <p:spPr bwMode="auto">
          <a:xfrm>
            <a:off x="2438400" y="1066800"/>
            <a:ext cx="2819400" cy="914400"/>
          </a:xfrm>
          <a:prstGeom prst="wedgeRoundRectCallout">
            <a:avLst>
              <a:gd name="adj1" fmla="val -52028"/>
              <a:gd name="adj2" fmla="val 84375"/>
              <a:gd name="adj3" fmla="val 16667"/>
            </a:avLst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Do not worry. It is not an easy job but you are in good hands</a:t>
            </a:r>
          </a:p>
        </p:txBody>
      </p:sp>
      <p:pic>
        <p:nvPicPr>
          <p:cNvPr id="276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05400"/>
            <a:ext cx="16002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6781800" y="2362200"/>
            <a:ext cx="2057400" cy="1616075"/>
          </a:xfrm>
          <a:prstGeom prst="rect">
            <a:avLst/>
          </a:prstGeom>
          <a:solidFill>
            <a:schemeClr val="accent1">
              <a:lumMod val="1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Nice closed results that do not depend on the chaotic cavity</a:t>
            </a:r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715000" y="5562600"/>
            <a:ext cx="32004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f(L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,- ’, 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) is a simple function</a:t>
            </a:r>
          </a:p>
        </p:txBody>
      </p:sp>
      <p:sp>
        <p:nvSpPr>
          <p:cNvPr id="276496" name="AutoShape 16"/>
          <p:cNvSpPr>
            <a:spLocks noChangeArrowheads="1"/>
          </p:cNvSpPr>
          <p:nvPr/>
        </p:nvSpPr>
        <p:spPr bwMode="auto">
          <a:xfrm>
            <a:off x="7391400" y="4343400"/>
            <a:ext cx="838200" cy="990600"/>
          </a:xfrm>
          <a:prstGeom prst="downArrow">
            <a:avLst>
              <a:gd name="adj1" fmla="val 50000"/>
              <a:gd name="adj2" fmla="val 29545"/>
            </a:avLst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PT">
              <a:solidFill>
                <a:srgbClr val="660066"/>
              </a:solidFill>
            </a:endParaRPr>
          </a:p>
        </p:txBody>
      </p:sp>
      <p:sp>
        <p:nvSpPr>
          <p:cNvPr id="276497" name="AutoShape 17"/>
          <p:cNvSpPr>
            <a:spLocks noChangeArrowheads="1"/>
          </p:cNvSpPr>
          <p:nvPr/>
        </p:nvSpPr>
        <p:spPr bwMode="auto">
          <a:xfrm>
            <a:off x="2209800" y="3810000"/>
            <a:ext cx="3048000" cy="1066800"/>
          </a:xfrm>
          <a:prstGeom prst="wedgeRoundRectCallout">
            <a:avLst>
              <a:gd name="adj1" fmla="val -48750"/>
              <a:gd name="adj2" fmla="val 65773"/>
              <a:gd name="adj3" fmla="val 16667"/>
            </a:avLst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000" b="1" dirty="0">
              <a:solidFill>
                <a:srgbClr val="000066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For l&gt;&gt;L </a:t>
            </a:r>
            <a:r>
              <a:rPr lang="en-US" sz="2000" b="1" dirty="0" smtClean="0">
                <a:solidFill>
                  <a:schemeClr val="bg1"/>
                </a:solidFill>
              </a:rPr>
              <a:t>maybe we can use </a:t>
            </a:r>
            <a:r>
              <a:rPr lang="en-US" sz="2000" b="1" dirty="0" err="1" smtClean="0">
                <a:solidFill>
                  <a:schemeClr val="bg1"/>
                </a:solidFill>
              </a:rPr>
              <a:t>ergodic</a:t>
            </a:r>
            <a:r>
              <a:rPr lang="en-US" sz="2000" b="1" dirty="0" smtClean="0">
                <a:solidFill>
                  <a:schemeClr val="bg1"/>
                </a:solidFill>
              </a:rPr>
              <a:t> theorems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6498" name="AutoShape 18"/>
          <p:cNvSpPr>
            <a:spLocks noChangeArrowheads="1"/>
          </p:cNvSpPr>
          <p:nvPr/>
        </p:nvSpPr>
        <p:spPr bwMode="auto">
          <a:xfrm>
            <a:off x="4953000" y="2667000"/>
            <a:ext cx="1600200" cy="6858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381000" y="381000"/>
            <a:ext cx="48006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Semiclassical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 (</a:t>
            </a:r>
            <a:r>
              <a:rPr lang="en-US" sz="2800" b="1" dirty="0">
                <a:solidFill>
                  <a:schemeClr val="bg1"/>
                </a:solidFill>
              </a:rPr>
              <a:t>1/</a:t>
            </a:r>
            <a:r>
              <a:rPr lang="en-US" sz="2800" b="1" dirty="0" err="1">
                <a:solidFill>
                  <a:schemeClr val="bg1"/>
                </a:solidFill>
              </a:rPr>
              <a:t>k</a:t>
            </a:r>
            <a:r>
              <a:rPr lang="en-US" sz="2800" b="1" baseline="-25000" dirty="0" err="1">
                <a:solidFill>
                  <a:schemeClr val="bg1"/>
                </a:solidFill>
              </a:rPr>
              <a:t>F</a:t>
            </a:r>
            <a:r>
              <a:rPr lang="en-US" sz="2800" b="1" dirty="0" err="1">
                <a:solidFill>
                  <a:schemeClr val="bg1"/>
                </a:solidFill>
              </a:rPr>
              <a:t>L</a:t>
            </a:r>
            <a:r>
              <a:rPr lang="en-US" sz="2800" b="1" dirty="0">
                <a:solidFill>
                  <a:schemeClr val="bg1"/>
                </a:solidFill>
              </a:rPr>
              <a:t> &gt;&gt; 1) </a:t>
            </a:r>
            <a:r>
              <a:rPr lang="en-US" sz="2800" b="1" dirty="0" smtClean="0">
                <a:solidFill>
                  <a:schemeClr val="bg1"/>
                </a:solidFill>
              </a:rPr>
              <a:t>expansion for l !!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124200"/>
            <a:ext cx="5138738" cy="12509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876800"/>
            <a:ext cx="819150" cy="6937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953000"/>
            <a:ext cx="1503363" cy="422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876800"/>
            <a:ext cx="2187575" cy="728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5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876800"/>
            <a:ext cx="314325" cy="711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6727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5105400"/>
            <a:ext cx="242888" cy="215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67278" name="Text Box 14"/>
          <p:cNvSpPr txBox="1">
            <a:spLocks noChangeArrowheads="1"/>
          </p:cNvSpPr>
          <p:nvPr/>
        </p:nvSpPr>
        <p:spPr bwMode="auto">
          <a:xfrm>
            <a:off x="7696200" y="4343400"/>
            <a:ext cx="1447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cs typeface="Arial" pitchFamily="34" charset="0"/>
              </a:rPr>
              <a:t>ω</a:t>
            </a:r>
            <a:r>
              <a:rPr lang="en-US" sz="2400" dirty="0">
                <a:cs typeface="Arial" pitchFamily="34" charset="0"/>
              </a:rPr>
              <a:t> = </a:t>
            </a:r>
            <a:r>
              <a:rPr lang="en-US" sz="2400" dirty="0">
                <a:cs typeface="Arial" pitchFamily="34" charset="0"/>
                <a:sym typeface="Symbol" pitchFamily="18" charset="2"/>
              </a:rPr>
              <a:t>-’</a:t>
            </a: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1219200" y="5791200"/>
            <a:ext cx="6858000" cy="830997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Relevant in </a:t>
            </a:r>
            <a:r>
              <a:rPr lang="en-US" sz="2400" b="1" dirty="0">
                <a:solidFill>
                  <a:schemeClr val="bg1"/>
                </a:solidFill>
              </a:rPr>
              <a:t>any mean field approach with chaotic one body dynamics</a:t>
            </a:r>
          </a:p>
        </p:txBody>
      </p:sp>
      <p:pic>
        <p:nvPicPr>
          <p:cNvPr id="322561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19600" y="1524000"/>
            <a:ext cx="4400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ângulo 13"/>
          <p:cNvSpPr/>
          <p:nvPr/>
        </p:nvSpPr>
        <p:spPr bwMode="auto">
          <a:xfrm>
            <a:off x="2057400" y="3200400"/>
            <a:ext cx="5410200" cy="1066800"/>
          </a:xfrm>
          <a:prstGeom prst="rect">
            <a:avLst/>
          </a:prstGeom>
          <a:solidFill>
            <a:schemeClr val="accent1">
              <a:alpha val="17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1000" y="1524000"/>
            <a:ext cx="29718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Classical </a:t>
            </a:r>
            <a:r>
              <a:rPr lang="en-US" sz="2400" dirty="0" err="1" smtClean="0">
                <a:solidFill>
                  <a:schemeClr val="bg1"/>
                </a:solidFill>
              </a:rPr>
              <a:t>ergodicity</a:t>
            </a:r>
            <a:r>
              <a:rPr lang="en-US" sz="2400" dirty="0" smtClean="0">
                <a:solidFill>
                  <a:schemeClr val="bg1"/>
                </a:solidFill>
              </a:rPr>
              <a:t> of chaotic systems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1000" y="2362200"/>
            <a:ext cx="297180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Sieber</a:t>
            </a:r>
            <a:r>
              <a:rPr lang="en-US" sz="1600" dirty="0" smtClean="0"/>
              <a:t> 99, </a:t>
            </a:r>
            <a:r>
              <a:rPr lang="en-US" sz="1600" dirty="0" err="1" smtClean="0"/>
              <a:t>Ozoiro</a:t>
            </a:r>
            <a:r>
              <a:rPr lang="en-US" sz="1600" dirty="0" smtClean="0"/>
              <a:t> Almeida, 98</a:t>
            </a:r>
            <a:endParaRPr lang="pt-PT" sz="1600" dirty="0"/>
          </a:p>
        </p:txBody>
      </p:sp>
      <p:sp>
        <p:nvSpPr>
          <p:cNvPr id="17" name="Seta para a direita 16"/>
          <p:cNvSpPr/>
          <p:nvPr/>
        </p:nvSpPr>
        <p:spPr bwMode="auto">
          <a:xfrm>
            <a:off x="3505200" y="1752600"/>
            <a:ext cx="914400" cy="609600"/>
          </a:xfrm>
          <a:prstGeom prst="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821488" cy="13716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pic>
        <p:nvPicPr>
          <p:cNvPr id="32256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667000"/>
            <a:ext cx="464820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25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733800"/>
            <a:ext cx="3657600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2256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4724400"/>
            <a:ext cx="5443538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304800" y="304800"/>
            <a:ext cx="2971800" cy="579438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Now it is easy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2514600" cy="641350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3d chaotic</a:t>
            </a:r>
          </a:p>
        </p:txBody>
      </p:sp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05400"/>
            <a:ext cx="4095750" cy="175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2391" name="Text Box 7"/>
          <p:cNvSpPr txBox="1">
            <a:spLocks noChangeArrowheads="1"/>
          </p:cNvSpPr>
          <p:nvPr/>
        </p:nvSpPr>
        <p:spPr bwMode="auto">
          <a:xfrm>
            <a:off x="5181600" y="2362200"/>
            <a:ext cx="3810000" cy="954107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800" b="1" dirty="0" smtClean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800" b="1" dirty="0" smtClean="0">
                <a:solidFill>
                  <a:schemeClr val="bg1"/>
                </a:solidFill>
                <a:cs typeface="Arial" pitchFamily="34" charset="0"/>
              </a:rPr>
              <a:t> controls (small) fluctuations</a:t>
            </a:r>
            <a:endParaRPr lang="el-GR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5257800" y="5334000"/>
            <a:ext cx="3733800" cy="519113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Universal function</a:t>
            </a:r>
          </a:p>
        </p:txBody>
      </p:sp>
      <p:sp>
        <p:nvSpPr>
          <p:cNvPr id="272393" name="Text Box 9"/>
          <p:cNvSpPr txBox="1">
            <a:spLocks noChangeArrowheads="1"/>
          </p:cNvSpPr>
          <p:nvPr/>
        </p:nvSpPr>
        <p:spPr bwMode="auto">
          <a:xfrm>
            <a:off x="5257800" y="3962400"/>
            <a:ext cx="3733800" cy="954107"/>
          </a:xfrm>
          <a:prstGeom prst="rect">
            <a:avLst/>
          </a:prstGeom>
          <a:solidFill>
            <a:srgbClr val="C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Boundary </a:t>
            </a:r>
            <a:r>
              <a:rPr lang="en-US" sz="2800" b="1" dirty="0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272395" name="AutoShape 11"/>
          <p:cNvSpPr>
            <a:spLocks noChangeArrowheads="1"/>
          </p:cNvSpPr>
          <p:nvPr/>
        </p:nvSpPr>
        <p:spPr bwMode="auto">
          <a:xfrm>
            <a:off x="4267200" y="4114800"/>
            <a:ext cx="838200" cy="685800"/>
          </a:xfrm>
          <a:prstGeom prst="leftArrow">
            <a:avLst>
              <a:gd name="adj1" fmla="val 50000"/>
              <a:gd name="adj2" fmla="val 30556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72396" name="AutoShape 12"/>
          <p:cNvSpPr>
            <a:spLocks noChangeArrowheads="1"/>
          </p:cNvSpPr>
          <p:nvPr/>
        </p:nvSpPr>
        <p:spPr bwMode="auto">
          <a:xfrm>
            <a:off x="4343400" y="5486400"/>
            <a:ext cx="762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pic>
        <p:nvPicPr>
          <p:cNvPr id="27239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2914650" cy="1143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2401" name="AutoShape 17"/>
          <p:cNvSpPr>
            <a:spLocks noChangeArrowheads="1"/>
          </p:cNvSpPr>
          <p:nvPr/>
        </p:nvSpPr>
        <p:spPr bwMode="auto">
          <a:xfrm>
            <a:off x="3962400" y="2438400"/>
            <a:ext cx="1143000" cy="9144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257800" y="6019800"/>
            <a:ext cx="37338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Enhancement of SC!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20513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143000"/>
            <a:ext cx="5553075" cy="8382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00400"/>
            <a:ext cx="5181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2051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514600"/>
            <a:ext cx="1257300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2514600" cy="6413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3d chaotic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533400" y="1905000"/>
            <a:ext cx="2209800" cy="1384995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Al grain</a:t>
            </a: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k</a:t>
            </a:r>
            <a:r>
              <a:rPr lang="en-US" sz="2000" b="1" baseline="-25000" dirty="0" err="1">
                <a:solidFill>
                  <a:schemeClr val="bg1"/>
                </a:solidFill>
              </a:rPr>
              <a:t>F</a:t>
            </a:r>
            <a:r>
              <a:rPr lang="en-US" sz="2000" b="1" dirty="0">
                <a:solidFill>
                  <a:schemeClr val="bg1"/>
                </a:solidFill>
              </a:rPr>
              <a:t> = 17.5 </a:t>
            </a:r>
            <a:r>
              <a:rPr lang="en-US" sz="2000" b="1" dirty="0" smtClean="0">
                <a:solidFill>
                  <a:schemeClr val="bg1"/>
                </a:solidFill>
              </a:rPr>
              <a:t>nm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-1</a:t>
            </a:r>
            <a:endParaRPr lang="en-US" sz="2000" b="1" dirty="0">
              <a:solidFill>
                <a:schemeClr val="bg1"/>
              </a:solidFill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n-US" sz="20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 = 0.24mV</a:t>
            </a:r>
          </a:p>
        </p:txBody>
      </p:sp>
      <p:sp>
        <p:nvSpPr>
          <p:cNvPr id="271366" name="Text Box 6"/>
          <p:cNvSpPr txBox="1">
            <a:spLocks noChangeArrowheads="1"/>
          </p:cNvSpPr>
          <p:nvPr/>
        </p:nvSpPr>
        <p:spPr bwMode="auto">
          <a:xfrm>
            <a:off x="4343400" y="4114800"/>
            <a:ext cx="3962400" cy="17684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6nm,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=0.67          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 </a:t>
            </a:r>
            <a:r>
              <a:rPr lang="en-US" sz="2000" b="1">
                <a:solidFill>
                  <a:schemeClr val="bg1"/>
                </a:solidFill>
              </a:rPr>
              <a:t>L= 6nm, Neumann,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0,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=0.67</a:t>
            </a:r>
            <a:endParaRPr lang="en-US" sz="20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8nm, 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=0.32</a:t>
            </a:r>
            <a:r>
              <a:rPr lang="en-US" sz="2000" b="1">
                <a:solidFill>
                  <a:schemeClr val="bg1"/>
                </a:solidFill>
              </a:rPr>
              <a:t>          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 L = 10nm, Dirichlet, </a:t>
            </a:r>
            <a:r>
              <a:rPr lang="en-US" sz="2000" b="1">
                <a:solidFill>
                  <a:schemeClr val="bg1"/>
                </a:solidFill>
                <a:sym typeface="Symbol" pitchFamily="18" charset="2"/>
              </a:rPr>
              <a:t>/</a:t>
            </a:r>
            <a:r>
              <a:rPr lang="el-GR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Δ</a:t>
            </a:r>
            <a:r>
              <a:rPr lang="en-US" sz="2000" b="1" baseline="-2500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0</a:t>
            </a:r>
            <a:r>
              <a:rPr lang="en-US" sz="2000" b="1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,= 0.08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2713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2400"/>
            <a:ext cx="5715000" cy="3886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30480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For L&lt; 9nm leading </a:t>
            </a:r>
            <a:r>
              <a:rPr lang="en-US" sz="2400" dirty="0">
                <a:solidFill>
                  <a:schemeClr val="bg1"/>
                </a:solidFill>
              </a:rPr>
              <a:t>correction </a:t>
            </a:r>
            <a:r>
              <a:rPr lang="en-US" sz="2400" dirty="0" smtClean="0">
                <a:solidFill>
                  <a:schemeClr val="bg1"/>
                </a:solidFill>
              </a:rPr>
              <a:t>comes </a:t>
            </a:r>
            <a:r>
              <a:rPr lang="en-US" sz="2400" dirty="0">
                <a:solidFill>
                  <a:schemeClr val="bg1"/>
                </a:solidFill>
              </a:rPr>
              <a:t>from </a:t>
            </a:r>
            <a:r>
              <a:rPr lang="en-US" sz="2400" dirty="0" smtClean="0">
                <a:solidFill>
                  <a:schemeClr val="bg1"/>
                </a:solidFill>
              </a:rPr>
              <a:t>I(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,’)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endParaRPr lang="en-US" sz="24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3048000" cy="579438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3d integrable</a:t>
            </a:r>
          </a:p>
        </p:txBody>
      </p:sp>
      <p:pic>
        <p:nvPicPr>
          <p:cNvPr id="273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495800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734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0"/>
            <a:ext cx="4724400" cy="3581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3417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4495800" cy="457200"/>
          </a:xfrm>
          <a:prstGeom prst="rect">
            <a:avLst/>
          </a:prstGeom>
          <a:solidFill>
            <a:srgbClr val="99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Numerical &amp; analytical</a:t>
            </a:r>
          </a:p>
        </p:txBody>
      </p:sp>
      <p:sp>
        <p:nvSpPr>
          <p:cNvPr id="273418" name="Text Box 10"/>
          <p:cNvSpPr txBox="1">
            <a:spLocks noChangeArrowheads="1"/>
          </p:cNvSpPr>
          <p:nvPr/>
        </p:nvSpPr>
        <p:spPr bwMode="auto">
          <a:xfrm>
            <a:off x="5181600" y="5562600"/>
            <a:ext cx="3429000" cy="457200"/>
          </a:xfrm>
          <a:prstGeom prst="rect">
            <a:avLst/>
          </a:prstGeom>
          <a:solidFill>
            <a:srgbClr val="99003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Cube &amp; rectangle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3962400" cy="106680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From theory to experiments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3962400" cy="519113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Real (small) Grains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381000" y="2286000"/>
            <a:ext cx="4800600" cy="519113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Coulomb interactions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381000" y="3276600"/>
            <a:ext cx="4800600" cy="519113"/>
          </a:xfrm>
          <a:prstGeom prst="rect">
            <a:avLst/>
          </a:prstGeom>
          <a:solidFill>
            <a:srgbClr val="99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Surface Phonons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381000" y="4267200"/>
            <a:ext cx="4800600" cy="519113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Deviations from mean field</a:t>
            </a:r>
          </a:p>
        </p:txBody>
      </p:sp>
      <p:sp>
        <p:nvSpPr>
          <p:cNvPr id="258059" name="Text Box 11"/>
          <p:cNvSpPr txBox="1">
            <a:spLocks noChangeArrowheads="1"/>
          </p:cNvSpPr>
          <p:nvPr/>
        </p:nvSpPr>
        <p:spPr bwMode="auto">
          <a:xfrm>
            <a:off x="381000" y="5181600"/>
            <a:ext cx="4800600" cy="519113"/>
          </a:xfrm>
          <a:prstGeom prst="rect">
            <a:avLst/>
          </a:prstGeom>
          <a:solidFill>
            <a:srgbClr val="99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Decoherence</a:t>
            </a: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381000" y="6019800"/>
            <a:ext cx="48006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Fluctuations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8062" name="Text Box 14"/>
          <p:cNvSpPr txBox="1">
            <a:spLocks noChangeArrowheads="1"/>
          </p:cNvSpPr>
          <p:nvPr/>
        </p:nvSpPr>
        <p:spPr bwMode="auto">
          <a:xfrm>
            <a:off x="5715000" y="3124200"/>
            <a:ext cx="3124200" cy="830997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No, but no strong effect expected</a:t>
            </a:r>
          </a:p>
        </p:txBody>
      </p:sp>
      <p:sp>
        <p:nvSpPr>
          <p:cNvPr id="258063" name="Text Box 15"/>
          <p:cNvSpPr txBox="1">
            <a:spLocks noChangeArrowheads="1"/>
          </p:cNvSpPr>
          <p:nvPr/>
        </p:nvSpPr>
        <p:spPr bwMode="auto">
          <a:xfrm>
            <a:off x="5715000" y="2133600"/>
            <a:ext cx="3124200" cy="830997"/>
          </a:xfrm>
          <a:prstGeom prst="rect">
            <a:avLst/>
          </a:prstGeom>
          <a:solidFill>
            <a:srgbClr val="FF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No, but screening should be effective</a:t>
            </a:r>
          </a:p>
        </p:txBody>
      </p:sp>
      <p:sp>
        <p:nvSpPr>
          <p:cNvPr id="258064" name="Text Box 16"/>
          <p:cNvSpPr txBox="1">
            <a:spLocks noChangeArrowheads="1"/>
          </p:cNvSpPr>
          <p:nvPr/>
        </p:nvSpPr>
        <p:spPr bwMode="auto">
          <a:xfrm>
            <a:off x="6705600" y="4343400"/>
            <a:ext cx="1066800" cy="45720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6705600" y="5257800"/>
            <a:ext cx="1066800" cy="457200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6705600" y="6172200"/>
            <a:ext cx="1066800" cy="457200"/>
          </a:xfrm>
          <a:prstGeom prst="rect">
            <a:avLst/>
          </a:prstGeom>
          <a:solidFill>
            <a:schemeClr val="tx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No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5715000" y="838200"/>
            <a:ext cx="3124200" cy="946150"/>
          </a:xfrm>
          <a:prstGeom prst="rect">
            <a:avLst/>
          </a:prstGeom>
          <a:solidFill>
            <a:srgbClr val="0066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Is it taken into account?</a:t>
            </a:r>
          </a:p>
        </p:txBody>
      </p:sp>
      <p:sp>
        <p:nvSpPr>
          <p:cNvPr id="258068" name="Text Box 20"/>
          <p:cNvSpPr txBox="1">
            <a:spLocks noChangeArrowheads="1"/>
          </p:cNvSpPr>
          <p:nvPr/>
        </p:nvSpPr>
        <p:spPr bwMode="auto">
          <a:xfrm>
            <a:off x="5715000" y="228600"/>
            <a:ext cx="3124200" cy="457200"/>
          </a:xfrm>
          <a:prstGeom prst="rect">
            <a:avLst/>
          </a:prstGeom>
          <a:solidFill>
            <a:srgbClr val="000099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 ~ 10 nm Sn, Al…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200" name="Freeform 8"/>
          <p:cNvSpPr>
            <a:spLocks/>
          </p:cNvSpPr>
          <p:nvPr/>
        </p:nvSpPr>
        <p:spPr bwMode="auto">
          <a:xfrm>
            <a:off x="1828800" y="609600"/>
            <a:ext cx="2517775" cy="2074863"/>
          </a:xfrm>
          <a:custGeom>
            <a:avLst/>
            <a:gdLst/>
            <a:ahLst/>
            <a:cxnLst>
              <a:cxn ang="0">
                <a:pos x="0" y="318"/>
              </a:cxn>
              <a:cxn ang="0">
                <a:pos x="115" y="249"/>
              </a:cxn>
              <a:cxn ang="0">
                <a:pos x="277" y="203"/>
              </a:cxn>
              <a:cxn ang="0">
                <a:pos x="357" y="168"/>
              </a:cxn>
              <a:cxn ang="0">
                <a:pos x="530" y="122"/>
              </a:cxn>
              <a:cxn ang="0">
                <a:pos x="853" y="30"/>
              </a:cxn>
              <a:cxn ang="0">
                <a:pos x="887" y="7"/>
              </a:cxn>
              <a:cxn ang="0">
                <a:pos x="991" y="134"/>
              </a:cxn>
              <a:cxn ang="0">
                <a:pos x="1025" y="168"/>
              </a:cxn>
              <a:cxn ang="0">
                <a:pos x="1141" y="318"/>
              </a:cxn>
              <a:cxn ang="0">
                <a:pos x="1313" y="502"/>
              </a:cxn>
              <a:cxn ang="0">
                <a:pos x="1475" y="560"/>
              </a:cxn>
              <a:cxn ang="0">
                <a:pos x="1509" y="571"/>
              </a:cxn>
              <a:cxn ang="0">
                <a:pos x="1544" y="583"/>
              </a:cxn>
              <a:cxn ang="0">
                <a:pos x="1555" y="710"/>
              </a:cxn>
              <a:cxn ang="0">
                <a:pos x="1394" y="975"/>
              </a:cxn>
              <a:cxn ang="0">
                <a:pos x="1348" y="1009"/>
              </a:cxn>
              <a:cxn ang="0">
                <a:pos x="1325" y="1044"/>
              </a:cxn>
              <a:cxn ang="0">
                <a:pos x="1256" y="1090"/>
              </a:cxn>
              <a:cxn ang="0">
                <a:pos x="1221" y="1286"/>
              </a:cxn>
              <a:cxn ang="0">
                <a:pos x="979" y="1217"/>
              </a:cxn>
              <a:cxn ang="0">
                <a:pos x="841" y="1228"/>
              </a:cxn>
              <a:cxn ang="0">
                <a:pos x="749" y="1297"/>
              </a:cxn>
              <a:cxn ang="0">
                <a:pos x="484" y="1217"/>
              </a:cxn>
              <a:cxn ang="0">
                <a:pos x="426" y="1170"/>
              </a:cxn>
              <a:cxn ang="0">
                <a:pos x="392" y="1044"/>
              </a:cxn>
              <a:cxn ang="0">
                <a:pos x="300" y="1021"/>
              </a:cxn>
              <a:cxn ang="0">
                <a:pos x="231" y="975"/>
              </a:cxn>
              <a:cxn ang="0">
                <a:pos x="196" y="952"/>
              </a:cxn>
              <a:cxn ang="0">
                <a:pos x="115" y="871"/>
              </a:cxn>
              <a:cxn ang="0">
                <a:pos x="46" y="767"/>
              </a:cxn>
              <a:cxn ang="0">
                <a:pos x="58" y="641"/>
              </a:cxn>
              <a:cxn ang="0">
                <a:pos x="184" y="491"/>
              </a:cxn>
              <a:cxn ang="0">
                <a:pos x="334" y="353"/>
              </a:cxn>
              <a:cxn ang="0">
                <a:pos x="357" y="329"/>
              </a:cxn>
              <a:cxn ang="0">
                <a:pos x="426" y="318"/>
              </a:cxn>
              <a:cxn ang="0">
                <a:pos x="542" y="191"/>
              </a:cxn>
              <a:cxn ang="0">
                <a:pos x="611" y="145"/>
              </a:cxn>
              <a:cxn ang="0">
                <a:pos x="807" y="134"/>
              </a:cxn>
              <a:cxn ang="0">
                <a:pos x="933" y="122"/>
              </a:cxn>
              <a:cxn ang="0">
                <a:pos x="1012" y="101"/>
              </a:cxn>
            </a:cxnLst>
            <a:rect l="0" t="0" r="r" b="b"/>
            <a:pathLst>
              <a:path w="1586" h="1307">
                <a:moveTo>
                  <a:pt x="0" y="318"/>
                </a:moveTo>
                <a:cubicBezTo>
                  <a:pt x="40" y="298"/>
                  <a:pt x="73" y="266"/>
                  <a:pt x="115" y="249"/>
                </a:cubicBezTo>
                <a:cubicBezTo>
                  <a:pt x="167" y="228"/>
                  <a:pt x="223" y="218"/>
                  <a:pt x="277" y="203"/>
                </a:cubicBezTo>
                <a:cubicBezTo>
                  <a:pt x="305" y="195"/>
                  <a:pt x="330" y="178"/>
                  <a:pt x="357" y="168"/>
                </a:cubicBezTo>
                <a:cubicBezTo>
                  <a:pt x="396" y="154"/>
                  <a:pt x="492" y="132"/>
                  <a:pt x="530" y="122"/>
                </a:cubicBezTo>
                <a:cubicBezTo>
                  <a:pt x="639" y="93"/>
                  <a:pt x="743" y="54"/>
                  <a:pt x="853" y="30"/>
                </a:cubicBezTo>
                <a:cubicBezTo>
                  <a:pt x="864" y="22"/>
                  <a:pt x="874" y="9"/>
                  <a:pt x="887" y="7"/>
                </a:cubicBezTo>
                <a:cubicBezTo>
                  <a:pt x="926" y="0"/>
                  <a:pt x="976" y="112"/>
                  <a:pt x="991" y="134"/>
                </a:cubicBezTo>
                <a:cubicBezTo>
                  <a:pt x="1000" y="147"/>
                  <a:pt x="1015" y="155"/>
                  <a:pt x="1025" y="168"/>
                </a:cubicBezTo>
                <a:cubicBezTo>
                  <a:pt x="1065" y="218"/>
                  <a:pt x="1100" y="269"/>
                  <a:pt x="1141" y="318"/>
                </a:cubicBezTo>
                <a:cubicBezTo>
                  <a:pt x="1187" y="374"/>
                  <a:pt x="1238" y="478"/>
                  <a:pt x="1313" y="502"/>
                </a:cubicBezTo>
                <a:cubicBezTo>
                  <a:pt x="1362" y="534"/>
                  <a:pt x="1419" y="541"/>
                  <a:pt x="1475" y="560"/>
                </a:cubicBezTo>
                <a:cubicBezTo>
                  <a:pt x="1486" y="564"/>
                  <a:pt x="1498" y="567"/>
                  <a:pt x="1509" y="571"/>
                </a:cubicBezTo>
                <a:cubicBezTo>
                  <a:pt x="1521" y="575"/>
                  <a:pt x="1544" y="583"/>
                  <a:pt x="1544" y="583"/>
                </a:cubicBezTo>
                <a:cubicBezTo>
                  <a:pt x="1586" y="645"/>
                  <a:pt x="1566" y="599"/>
                  <a:pt x="1555" y="710"/>
                </a:cubicBezTo>
                <a:cubicBezTo>
                  <a:pt x="1540" y="860"/>
                  <a:pt x="1556" y="933"/>
                  <a:pt x="1394" y="975"/>
                </a:cubicBezTo>
                <a:cubicBezTo>
                  <a:pt x="1379" y="986"/>
                  <a:pt x="1361" y="996"/>
                  <a:pt x="1348" y="1009"/>
                </a:cubicBezTo>
                <a:cubicBezTo>
                  <a:pt x="1338" y="1019"/>
                  <a:pt x="1335" y="1035"/>
                  <a:pt x="1325" y="1044"/>
                </a:cubicBezTo>
                <a:cubicBezTo>
                  <a:pt x="1304" y="1062"/>
                  <a:pt x="1256" y="1090"/>
                  <a:pt x="1256" y="1090"/>
                </a:cubicBezTo>
                <a:cubicBezTo>
                  <a:pt x="1231" y="1162"/>
                  <a:pt x="1229" y="1199"/>
                  <a:pt x="1221" y="1286"/>
                </a:cubicBezTo>
                <a:cubicBezTo>
                  <a:pt x="923" y="1267"/>
                  <a:pt x="1116" y="1307"/>
                  <a:pt x="979" y="1217"/>
                </a:cubicBezTo>
                <a:cubicBezTo>
                  <a:pt x="933" y="1221"/>
                  <a:pt x="886" y="1219"/>
                  <a:pt x="841" y="1228"/>
                </a:cubicBezTo>
                <a:cubicBezTo>
                  <a:pt x="797" y="1237"/>
                  <a:pt x="807" y="1279"/>
                  <a:pt x="749" y="1297"/>
                </a:cubicBezTo>
                <a:cubicBezTo>
                  <a:pt x="635" y="1285"/>
                  <a:pt x="582" y="1266"/>
                  <a:pt x="484" y="1217"/>
                </a:cubicBezTo>
                <a:cubicBezTo>
                  <a:pt x="467" y="1199"/>
                  <a:pt x="439" y="1191"/>
                  <a:pt x="426" y="1170"/>
                </a:cubicBezTo>
                <a:cubicBezTo>
                  <a:pt x="403" y="1133"/>
                  <a:pt x="416" y="1080"/>
                  <a:pt x="392" y="1044"/>
                </a:cubicBezTo>
                <a:cubicBezTo>
                  <a:pt x="386" y="1035"/>
                  <a:pt x="313" y="1024"/>
                  <a:pt x="300" y="1021"/>
                </a:cubicBezTo>
                <a:cubicBezTo>
                  <a:pt x="277" y="1006"/>
                  <a:pt x="254" y="990"/>
                  <a:pt x="231" y="975"/>
                </a:cubicBezTo>
                <a:cubicBezTo>
                  <a:pt x="219" y="967"/>
                  <a:pt x="196" y="952"/>
                  <a:pt x="196" y="952"/>
                </a:cubicBezTo>
                <a:cubicBezTo>
                  <a:pt x="143" y="872"/>
                  <a:pt x="177" y="890"/>
                  <a:pt x="115" y="871"/>
                </a:cubicBezTo>
                <a:cubicBezTo>
                  <a:pt x="81" y="836"/>
                  <a:pt x="62" y="812"/>
                  <a:pt x="46" y="767"/>
                </a:cubicBezTo>
                <a:cubicBezTo>
                  <a:pt x="50" y="725"/>
                  <a:pt x="49" y="682"/>
                  <a:pt x="58" y="641"/>
                </a:cubicBezTo>
                <a:cubicBezTo>
                  <a:pt x="70" y="586"/>
                  <a:pt x="150" y="530"/>
                  <a:pt x="184" y="491"/>
                </a:cubicBezTo>
                <a:cubicBezTo>
                  <a:pt x="236" y="432"/>
                  <a:pt x="264" y="406"/>
                  <a:pt x="334" y="353"/>
                </a:cubicBezTo>
                <a:cubicBezTo>
                  <a:pt x="343" y="346"/>
                  <a:pt x="347" y="333"/>
                  <a:pt x="357" y="329"/>
                </a:cubicBezTo>
                <a:cubicBezTo>
                  <a:pt x="379" y="321"/>
                  <a:pt x="403" y="322"/>
                  <a:pt x="426" y="318"/>
                </a:cubicBezTo>
                <a:cubicBezTo>
                  <a:pt x="481" y="282"/>
                  <a:pt x="504" y="247"/>
                  <a:pt x="542" y="191"/>
                </a:cubicBezTo>
                <a:cubicBezTo>
                  <a:pt x="557" y="168"/>
                  <a:pt x="588" y="160"/>
                  <a:pt x="611" y="145"/>
                </a:cubicBezTo>
                <a:cubicBezTo>
                  <a:pt x="665" y="109"/>
                  <a:pt x="742" y="138"/>
                  <a:pt x="807" y="134"/>
                </a:cubicBezTo>
                <a:cubicBezTo>
                  <a:pt x="902" y="120"/>
                  <a:pt x="860" y="122"/>
                  <a:pt x="933" y="122"/>
                </a:cubicBezTo>
                <a:lnTo>
                  <a:pt x="1012" y="101"/>
                </a:lnTo>
              </a:path>
            </a:pathLst>
          </a:custGeom>
          <a:noFill/>
          <a:ln w="1905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64201" name="Freeform 9"/>
          <p:cNvSpPr>
            <a:spLocks/>
          </p:cNvSpPr>
          <p:nvPr/>
        </p:nvSpPr>
        <p:spPr bwMode="auto">
          <a:xfrm rot="-294661">
            <a:off x="685800" y="3348038"/>
            <a:ext cx="3028950" cy="1933575"/>
          </a:xfrm>
          <a:custGeom>
            <a:avLst/>
            <a:gdLst/>
            <a:ahLst/>
            <a:cxnLst>
              <a:cxn ang="0">
                <a:pos x="748" y="11"/>
              </a:cxn>
              <a:cxn ang="0">
                <a:pos x="1025" y="57"/>
              </a:cxn>
              <a:cxn ang="0">
                <a:pos x="1175" y="230"/>
              </a:cxn>
              <a:cxn ang="0">
                <a:pos x="1209" y="253"/>
              </a:cxn>
              <a:cxn ang="0">
                <a:pos x="1244" y="276"/>
              </a:cxn>
              <a:cxn ang="0">
                <a:pos x="1290" y="379"/>
              </a:cxn>
              <a:cxn ang="0">
                <a:pos x="1313" y="472"/>
              </a:cxn>
              <a:cxn ang="0">
                <a:pos x="1417" y="529"/>
              </a:cxn>
              <a:cxn ang="0">
                <a:pos x="1440" y="564"/>
              </a:cxn>
              <a:cxn ang="0">
                <a:pos x="1486" y="575"/>
              </a:cxn>
              <a:cxn ang="0">
                <a:pos x="1497" y="621"/>
              </a:cxn>
              <a:cxn ang="0">
                <a:pos x="1451" y="875"/>
              </a:cxn>
              <a:cxn ang="0">
                <a:pos x="1336" y="1059"/>
              </a:cxn>
              <a:cxn ang="0">
                <a:pos x="1313" y="1094"/>
              </a:cxn>
              <a:cxn ang="0">
                <a:pos x="1301" y="1128"/>
              </a:cxn>
              <a:cxn ang="0">
                <a:pos x="1175" y="1186"/>
              </a:cxn>
              <a:cxn ang="0">
                <a:pos x="1163" y="1255"/>
              </a:cxn>
              <a:cxn ang="0">
                <a:pos x="1094" y="1209"/>
              </a:cxn>
              <a:cxn ang="0">
                <a:pos x="1025" y="1186"/>
              </a:cxn>
              <a:cxn ang="0">
                <a:pos x="864" y="1232"/>
              </a:cxn>
              <a:cxn ang="0">
                <a:pos x="771" y="1220"/>
              </a:cxn>
              <a:cxn ang="0">
                <a:pos x="702" y="1197"/>
              </a:cxn>
              <a:cxn ang="0">
                <a:pos x="460" y="1186"/>
              </a:cxn>
              <a:cxn ang="0">
                <a:pos x="334" y="1174"/>
              </a:cxn>
              <a:cxn ang="0">
                <a:pos x="276" y="1059"/>
              </a:cxn>
              <a:cxn ang="0">
                <a:pos x="161" y="921"/>
              </a:cxn>
              <a:cxn ang="0">
                <a:pos x="115" y="863"/>
              </a:cxn>
              <a:cxn ang="0">
                <a:pos x="92" y="817"/>
              </a:cxn>
              <a:cxn ang="0">
                <a:pos x="57" y="783"/>
              </a:cxn>
              <a:cxn ang="0">
                <a:pos x="34" y="748"/>
              </a:cxn>
              <a:cxn ang="0">
                <a:pos x="0" y="552"/>
              </a:cxn>
              <a:cxn ang="0">
                <a:pos x="11" y="506"/>
              </a:cxn>
              <a:cxn ang="0">
                <a:pos x="34" y="472"/>
              </a:cxn>
              <a:cxn ang="0">
                <a:pos x="92" y="322"/>
              </a:cxn>
              <a:cxn ang="0">
                <a:pos x="230" y="287"/>
              </a:cxn>
              <a:cxn ang="0">
                <a:pos x="368" y="137"/>
              </a:cxn>
              <a:cxn ang="0">
                <a:pos x="380" y="103"/>
              </a:cxn>
              <a:cxn ang="0">
                <a:pos x="495" y="91"/>
              </a:cxn>
              <a:cxn ang="0">
                <a:pos x="610" y="57"/>
              </a:cxn>
              <a:cxn ang="0">
                <a:pos x="645" y="34"/>
              </a:cxn>
              <a:cxn ang="0">
                <a:pos x="748" y="11"/>
              </a:cxn>
            </a:cxnLst>
            <a:rect l="0" t="0" r="r" b="b"/>
            <a:pathLst>
              <a:path w="1499" h="1263">
                <a:moveTo>
                  <a:pt x="748" y="11"/>
                </a:moveTo>
                <a:cubicBezTo>
                  <a:pt x="860" y="17"/>
                  <a:pt x="938" y="0"/>
                  <a:pt x="1025" y="57"/>
                </a:cubicBezTo>
                <a:cubicBezTo>
                  <a:pt x="1054" y="147"/>
                  <a:pt x="1100" y="180"/>
                  <a:pt x="1175" y="230"/>
                </a:cubicBezTo>
                <a:cubicBezTo>
                  <a:pt x="1186" y="238"/>
                  <a:pt x="1198" y="245"/>
                  <a:pt x="1209" y="253"/>
                </a:cubicBezTo>
                <a:cubicBezTo>
                  <a:pt x="1221" y="261"/>
                  <a:pt x="1244" y="276"/>
                  <a:pt x="1244" y="276"/>
                </a:cubicBezTo>
                <a:cubicBezTo>
                  <a:pt x="1266" y="308"/>
                  <a:pt x="1280" y="341"/>
                  <a:pt x="1290" y="379"/>
                </a:cubicBezTo>
                <a:cubicBezTo>
                  <a:pt x="1290" y="380"/>
                  <a:pt x="1303" y="462"/>
                  <a:pt x="1313" y="472"/>
                </a:cubicBezTo>
                <a:cubicBezTo>
                  <a:pt x="1354" y="513"/>
                  <a:pt x="1373" y="515"/>
                  <a:pt x="1417" y="529"/>
                </a:cubicBezTo>
                <a:cubicBezTo>
                  <a:pt x="1425" y="541"/>
                  <a:pt x="1428" y="556"/>
                  <a:pt x="1440" y="564"/>
                </a:cubicBezTo>
                <a:cubicBezTo>
                  <a:pt x="1453" y="573"/>
                  <a:pt x="1475" y="564"/>
                  <a:pt x="1486" y="575"/>
                </a:cubicBezTo>
                <a:cubicBezTo>
                  <a:pt x="1497" y="586"/>
                  <a:pt x="1493" y="606"/>
                  <a:pt x="1497" y="621"/>
                </a:cubicBezTo>
                <a:cubicBezTo>
                  <a:pt x="1482" y="881"/>
                  <a:pt x="1499" y="736"/>
                  <a:pt x="1451" y="875"/>
                </a:cubicBezTo>
                <a:cubicBezTo>
                  <a:pt x="1435" y="978"/>
                  <a:pt x="1443" y="1024"/>
                  <a:pt x="1336" y="1059"/>
                </a:cubicBezTo>
                <a:cubicBezTo>
                  <a:pt x="1328" y="1071"/>
                  <a:pt x="1319" y="1082"/>
                  <a:pt x="1313" y="1094"/>
                </a:cubicBezTo>
                <a:cubicBezTo>
                  <a:pt x="1308" y="1105"/>
                  <a:pt x="1310" y="1120"/>
                  <a:pt x="1301" y="1128"/>
                </a:cubicBezTo>
                <a:cubicBezTo>
                  <a:pt x="1251" y="1177"/>
                  <a:pt x="1234" y="1174"/>
                  <a:pt x="1175" y="1186"/>
                </a:cubicBezTo>
                <a:cubicBezTo>
                  <a:pt x="1171" y="1209"/>
                  <a:pt x="1185" y="1249"/>
                  <a:pt x="1163" y="1255"/>
                </a:cubicBezTo>
                <a:cubicBezTo>
                  <a:pt x="1136" y="1263"/>
                  <a:pt x="1120" y="1218"/>
                  <a:pt x="1094" y="1209"/>
                </a:cubicBezTo>
                <a:cubicBezTo>
                  <a:pt x="1071" y="1201"/>
                  <a:pt x="1025" y="1186"/>
                  <a:pt x="1025" y="1186"/>
                </a:cubicBezTo>
                <a:cubicBezTo>
                  <a:pt x="951" y="1195"/>
                  <a:pt x="921" y="1193"/>
                  <a:pt x="864" y="1232"/>
                </a:cubicBezTo>
                <a:cubicBezTo>
                  <a:pt x="833" y="1228"/>
                  <a:pt x="802" y="1227"/>
                  <a:pt x="771" y="1220"/>
                </a:cubicBezTo>
                <a:cubicBezTo>
                  <a:pt x="747" y="1215"/>
                  <a:pt x="726" y="1198"/>
                  <a:pt x="702" y="1197"/>
                </a:cubicBezTo>
                <a:cubicBezTo>
                  <a:pt x="621" y="1193"/>
                  <a:pt x="541" y="1190"/>
                  <a:pt x="460" y="1186"/>
                </a:cubicBezTo>
                <a:cubicBezTo>
                  <a:pt x="401" y="1171"/>
                  <a:pt x="394" y="1160"/>
                  <a:pt x="334" y="1174"/>
                </a:cubicBezTo>
                <a:cubicBezTo>
                  <a:pt x="309" y="1137"/>
                  <a:pt x="296" y="1098"/>
                  <a:pt x="276" y="1059"/>
                </a:cubicBezTo>
                <a:cubicBezTo>
                  <a:pt x="250" y="1009"/>
                  <a:pt x="200" y="960"/>
                  <a:pt x="161" y="921"/>
                </a:cubicBezTo>
                <a:cubicBezTo>
                  <a:pt x="132" y="837"/>
                  <a:pt x="173" y="933"/>
                  <a:pt x="115" y="863"/>
                </a:cubicBezTo>
                <a:cubicBezTo>
                  <a:pt x="104" y="850"/>
                  <a:pt x="102" y="831"/>
                  <a:pt x="92" y="817"/>
                </a:cubicBezTo>
                <a:cubicBezTo>
                  <a:pt x="82" y="804"/>
                  <a:pt x="67" y="795"/>
                  <a:pt x="57" y="783"/>
                </a:cubicBezTo>
                <a:cubicBezTo>
                  <a:pt x="48" y="772"/>
                  <a:pt x="42" y="760"/>
                  <a:pt x="34" y="748"/>
                </a:cubicBezTo>
                <a:cubicBezTo>
                  <a:pt x="26" y="680"/>
                  <a:pt x="16" y="618"/>
                  <a:pt x="0" y="552"/>
                </a:cubicBezTo>
                <a:cubicBezTo>
                  <a:pt x="4" y="537"/>
                  <a:pt x="5" y="521"/>
                  <a:pt x="11" y="506"/>
                </a:cubicBezTo>
                <a:cubicBezTo>
                  <a:pt x="16" y="493"/>
                  <a:pt x="30" y="485"/>
                  <a:pt x="34" y="472"/>
                </a:cubicBezTo>
                <a:cubicBezTo>
                  <a:pt x="51" y="416"/>
                  <a:pt x="33" y="356"/>
                  <a:pt x="92" y="322"/>
                </a:cubicBezTo>
                <a:cubicBezTo>
                  <a:pt x="125" y="303"/>
                  <a:pt x="194" y="294"/>
                  <a:pt x="230" y="287"/>
                </a:cubicBezTo>
                <a:cubicBezTo>
                  <a:pt x="291" y="247"/>
                  <a:pt x="319" y="188"/>
                  <a:pt x="368" y="137"/>
                </a:cubicBezTo>
                <a:cubicBezTo>
                  <a:pt x="372" y="126"/>
                  <a:pt x="369" y="107"/>
                  <a:pt x="380" y="103"/>
                </a:cubicBezTo>
                <a:cubicBezTo>
                  <a:pt x="416" y="90"/>
                  <a:pt x="457" y="97"/>
                  <a:pt x="495" y="91"/>
                </a:cubicBezTo>
                <a:cubicBezTo>
                  <a:pt x="533" y="85"/>
                  <a:pt x="573" y="69"/>
                  <a:pt x="610" y="57"/>
                </a:cubicBezTo>
                <a:cubicBezTo>
                  <a:pt x="622" y="49"/>
                  <a:pt x="632" y="38"/>
                  <a:pt x="645" y="34"/>
                </a:cubicBezTo>
                <a:cubicBezTo>
                  <a:pt x="762" y="2"/>
                  <a:pt x="712" y="47"/>
                  <a:pt x="748" y="11"/>
                </a:cubicBezTo>
                <a:close/>
              </a:path>
            </a:pathLst>
          </a:custGeom>
          <a:solidFill>
            <a:srgbClr val="FF6600"/>
          </a:solidFill>
          <a:ln w="19050" cap="flat" cmpd="sng">
            <a:noFill/>
            <a:prstDash val="solid"/>
            <a:round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pt-PT"/>
          </a:p>
        </p:txBody>
      </p:sp>
      <p:sp>
        <p:nvSpPr>
          <p:cNvPr id="264203" name="Line 11"/>
          <p:cNvSpPr>
            <a:spLocks noChangeShapeType="1"/>
          </p:cNvSpPr>
          <p:nvPr/>
        </p:nvSpPr>
        <p:spPr bwMode="auto">
          <a:xfrm>
            <a:off x="914400" y="5638800"/>
            <a:ext cx="25908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264204" name="Text Box 12"/>
          <p:cNvSpPr txBox="1">
            <a:spLocks noChangeArrowheads="1"/>
          </p:cNvSpPr>
          <p:nvPr/>
        </p:nvSpPr>
        <p:spPr bwMode="auto">
          <a:xfrm>
            <a:off x="1752600" y="5943600"/>
            <a:ext cx="609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L</a:t>
            </a:r>
          </a:p>
        </p:txBody>
      </p:sp>
      <p:sp>
        <p:nvSpPr>
          <p:cNvPr id="264205" name="Rectangle 13"/>
          <p:cNvSpPr>
            <a:spLocks noChangeArrowheads="1"/>
          </p:cNvSpPr>
          <p:nvPr/>
        </p:nvSpPr>
        <p:spPr bwMode="auto">
          <a:xfrm>
            <a:off x="1143000" y="1219200"/>
            <a:ext cx="2362200" cy="1752600"/>
          </a:xfrm>
          <a:prstGeom prst="rect">
            <a:avLst/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  <a:scene3d>
            <a:camera prst="legacyPerspectiveFront">
              <a:rot lat="1500000" lon="20099999" rev="0"/>
            </a:camera>
            <a:lightRig rig="legacyFlat4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pt-PT"/>
          </a:p>
        </p:txBody>
      </p:sp>
      <p:sp>
        <p:nvSpPr>
          <p:cNvPr id="264206" name="Text Box 14"/>
          <p:cNvSpPr txBox="1">
            <a:spLocks noChangeArrowheads="1"/>
          </p:cNvSpPr>
          <p:nvPr/>
        </p:nvSpPr>
        <p:spPr bwMode="auto">
          <a:xfrm>
            <a:off x="4114800" y="1828800"/>
            <a:ext cx="38862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1. Analytical description </a:t>
            </a:r>
            <a:r>
              <a:rPr lang="en-US" sz="2400" b="1" dirty="0" smtClean="0">
                <a:solidFill>
                  <a:schemeClr val="bg1"/>
                </a:solidFill>
              </a:rPr>
              <a:t>of </a:t>
            </a:r>
            <a:r>
              <a:rPr lang="en-US" sz="2400" b="1" dirty="0">
                <a:solidFill>
                  <a:schemeClr val="bg1"/>
                </a:solidFill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</a:rPr>
              <a:t>clean, finite-size non high </a:t>
            </a:r>
            <a:r>
              <a:rPr lang="en-US" sz="2400" b="1" dirty="0" err="1" smtClean="0">
                <a:solidFill>
                  <a:schemeClr val="bg1"/>
                </a:solidFill>
              </a:rPr>
              <a:t>T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c</a:t>
            </a:r>
            <a:r>
              <a:rPr lang="en-US" sz="2400" b="1" dirty="0" smtClean="0">
                <a:solidFill>
                  <a:schemeClr val="bg1"/>
                </a:solidFill>
              </a:rPr>
              <a:t> superconductor</a:t>
            </a:r>
            <a:r>
              <a:rPr lang="en-US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64207" name="Text Box 15"/>
          <p:cNvSpPr txBox="1">
            <a:spLocks noChangeArrowheads="1"/>
          </p:cNvSpPr>
          <p:nvPr/>
        </p:nvSpPr>
        <p:spPr bwMode="auto">
          <a:xfrm>
            <a:off x="4114800" y="3352800"/>
            <a:ext cx="3886200" cy="1200329"/>
          </a:xfrm>
          <a:prstGeom prst="rect">
            <a:avLst/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</a:rPr>
              <a:t>Are </a:t>
            </a:r>
            <a:r>
              <a:rPr lang="en-US" sz="2400" b="1" dirty="0">
                <a:solidFill>
                  <a:schemeClr val="bg1"/>
                </a:solidFill>
              </a:rPr>
              <a:t>these results applicable to realistic grains?</a:t>
            </a:r>
          </a:p>
        </p:txBody>
      </p:sp>
      <p:sp>
        <p:nvSpPr>
          <p:cNvPr id="264208" name="Text Box 16"/>
          <p:cNvSpPr txBox="1">
            <a:spLocks noChangeArrowheads="1"/>
          </p:cNvSpPr>
          <p:nvPr/>
        </p:nvSpPr>
        <p:spPr bwMode="auto">
          <a:xfrm>
            <a:off x="4800600" y="381000"/>
            <a:ext cx="2438400" cy="579438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Main goals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114800" y="4953000"/>
            <a:ext cx="3886200" cy="1200329"/>
          </a:xfrm>
          <a:prstGeom prst="rect">
            <a:avLst/>
          </a:prstGeom>
          <a:solidFill>
            <a:srgbClr val="660033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</a:rPr>
              <a:t>. Is it possible to increase the critical temperature?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5791200" cy="9461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Mesoscopic corrections versus corrections to mean field</a:t>
            </a:r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>
            <a:off x="3124200" y="1447800"/>
            <a:ext cx="3581400" cy="954107"/>
          </a:xfrm>
          <a:prstGeom prst="rect">
            <a:avLst/>
          </a:prstGeom>
          <a:solidFill>
            <a:srgbClr val="008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Finite size corrections to BCS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307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505200"/>
            <a:ext cx="2114550" cy="728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5534025" cy="819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990600" y="2590800"/>
            <a:ext cx="2819400" cy="523220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Matveev</a:t>
            </a:r>
            <a:r>
              <a:rPr lang="en-US" sz="2800" b="1" dirty="0">
                <a:solidFill>
                  <a:schemeClr val="bg1"/>
                </a:solidFill>
              </a:rPr>
              <a:t>-Larkin</a:t>
            </a:r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6096000" y="2590800"/>
            <a:ext cx="2667000" cy="830997"/>
          </a:xfrm>
          <a:prstGeom prst="rect">
            <a:avLst/>
          </a:prstGeom>
          <a:solidFill>
            <a:srgbClr val="9900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Pair breaking </a:t>
            </a:r>
            <a:r>
              <a:rPr lang="en-US" sz="2000" b="1" dirty="0">
                <a:solidFill>
                  <a:schemeClr val="bg1"/>
                </a:solidFill>
              </a:rPr>
              <a:t>Janko,1994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2286000" y="4648200"/>
            <a:ext cx="5943600" cy="822325"/>
          </a:xfrm>
          <a:prstGeom prst="rect">
            <a:avLst/>
          </a:prstGeom>
          <a:solidFill>
            <a:srgbClr val="4D4D4D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 leading mesoscopic corrections contained in </a:t>
            </a: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(0) are larger </a:t>
            </a:r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2286000" y="5867400"/>
            <a:ext cx="5943600" cy="830997"/>
          </a:xfrm>
          <a:prstGeom prst="rect">
            <a:avLst/>
          </a:prstGeom>
          <a:solidFill>
            <a:srgbClr val="80008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The </a:t>
            </a:r>
            <a:r>
              <a:rPr lang="en-US" sz="2400" b="1" dirty="0" smtClean="0">
                <a:solidFill>
                  <a:schemeClr val="bg1"/>
                </a:solidFill>
              </a:rPr>
              <a:t>correction </a:t>
            </a:r>
            <a:r>
              <a:rPr lang="en-US" sz="2400" b="1" dirty="0">
                <a:solidFill>
                  <a:schemeClr val="bg1"/>
                </a:solidFill>
              </a:rPr>
              <a:t>to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(0) proportional to  has different 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6858000" cy="6413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Experimentalists are coming</a:t>
            </a:r>
          </a:p>
        </p:txBody>
      </p:sp>
      <p:pic>
        <p:nvPicPr>
          <p:cNvPr id="29082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121275"/>
            <a:ext cx="7910513" cy="1736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0827" name="Text Box 11"/>
          <p:cNvSpPr txBox="1">
            <a:spLocks noChangeArrowheads="1"/>
          </p:cNvSpPr>
          <p:nvPr/>
        </p:nvSpPr>
        <p:spPr bwMode="auto">
          <a:xfrm>
            <a:off x="457200" y="4572000"/>
            <a:ext cx="2301875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arXiv:0904.0354v1</a:t>
            </a:r>
            <a:endParaRPr lang="en-US" sz="1800"/>
          </a:p>
        </p:txBody>
      </p:sp>
      <p:pic>
        <p:nvPicPr>
          <p:cNvPr id="290828" name="Picture 12" descr="sang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143000"/>
            <a:ext cx="1447800" cy="1219200"/>
          </a:xfrm>
          <a:prstGeom prst="rect">
            <a:avLst/>
          </a:prstGeom>
          <a:noFill/>
        </p:spPr>
      </p:pic>
      <p:pic>
        <p:nvPicPr>
          <p:cNvPr id="290829" name="Picture 13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00400"/>
            <a:ext cx="1524000" cy="1295400"/>
          </a:xfrm>
          <a:prstGeom prst="rect">
            <a:avLst/>
          </a:prstGeom>
          <a:noFill/>
        </p:spPr>
      </p:pic>
      <p:pic>
        <p:nvPicPr>
          <p:cNvPr id="290830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1219200"/>
            <a:ext cx="3986213" cy="31765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0831" name="AutoShape 15"/>
          <p:cNvSpPr>
            <a:spLocks noChangeArrowheads="1"/>
          </p:cNvSpPr>
          <p:nvPr/>
        </p:nvSpPr>
        <p:spPr bwMode="auto">
          <a:xfrm>
            <a:off x="4800600" y="1066800"/>
            <a:ext cx="1600200" cy="1219200"/>
          </a:xfrm>
          <a:prstGeom prst="wedgeRoundRectCallout">
            <a:avLst>
              <a:gd name="adj1" fmla="val 55755"/>
              <a:gd name="adj2" fmla="val 51042"/>
              <a:gd name="adj3" fmla="val 16667"/>
            </a:avLst>
          </a:prstGeom>
          <a:solidFill>
            <a:schemeClr val="accent5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Sorry but in Pb only small fluctuations</a:t>
            </a:r>
          </a:p>
        </p:txBody>
      </p:sp>
      <p:sp>
        <p:nvSpPr>
          <p:cNvPr id="290833" name="AutoShape 17"/>
          <p:cNvSpPr>
            <a:spLocks noChangeArrowheads="1"/>
          </p:cNvSpPr>
          <p:nvPr/>
        </p:nvSpPr>
        <p:spPr bwMode="auto">
          <a:xfrm>
            <a:off x="4876800" y="3200400"/>
            <a:ext cx="1600200" cy="990600"/>
          </a:xfrm>
          <a:prstGeom prst="wedgeRoundRectCallout">
            <a:avLst>
              <a:gd name="adj1" fmla="val 55755"/>
              <a:gd name="adj2" fmla="val 74361"/>
              <a:gd name="adj3" fmla="val 16667"/>
            </a:avLst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>
                <a:solidFill>
                  <a:schemeClr val="bg1"/>
                </a:solidFill>
              </a:rPr>
              <a:t>Are you 300% sure?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5181600" cy="4648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1846" name="Text Box 6"/>
          <p:cNvSpPr txBox="1">
            <a:spLocks noChangeArrowheads="1"/>
          </p:cNvSpPr>
          <p:nvPr/>
        </p:nvSpPr>
        <p:spPr bwMode="auto">
          <a:xfrm>
            <a:off x="762000" y="5029200"/>
            <a:ext cx="8229600" cy="1066800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Pb and Sn are very different because their coherence lengths are very  different</a:t>
            </a:r>
            <a:r>
              <a:rPr lang="en-US"/>
              <a:t>.</a:t>
            </a:r>
          </a:p>
        </p:txBody>
      </p:sp>
      <p:pic>
        <p:nvPicPr>
          <p:cNvPr id="291847" name="Picture 7" descr="sangi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838200"/>
            <a:ext cx="1447800" cy="1219200"/>
          </a:xfrm>
          <a:prstGeom prst="rect">
            <a:avLst/>
          </a:prstGeom>
          <a:noFill/>
        </p:spPr>
      </p:pic>
      <p:pic>
        <p:nvPicPr>
          <p:cNvPr id="291848" name="Picture 8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124200"/>
            <a:ext cx="1524000" cy="1295400"/>
          </a:xfrm>
          <a:prstGeom prst="rect">
            <a:avLst/>
          </a:prstGeom>
          <a:noFill/>
        </p:spPr>
      </p:pic>
      <p:sp>
        <p:nvSpPr>
          <p:cNvPr id="291849" name="AutoShape 9"/>
          <p:cNvSpPr>
            <a:spLocks noChangeArrowheads="1"/>
          </p:cNvSpPr>
          <p:nvPr/>
        </p:nvSpPr>
        <p:spPr bwMode="auto">
          <a:xfrm>
            <a:off x="7391400" y="2895600"/>
            <a:ext cx="1447800" cy="1219200"/>
          </a:xfrm>
          <a:prstGeom prst="wedgeRoundRectCallout">
            <a:avLst>
              <a:gd name="adj1" fmla="val 657"/>
              <a:gd name="adj2" fmla="val 70051"/>
              <a:gd name="adj3" fmla="val 16667"/>
            </a:avLst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!!!!!!!!!!!!!!!!!!!!!!!!!!!!!</a:t>
            </a:r>
          </a:p>
        </p:txBody>
      </p:sp>
      <p:sp>
        <p:nvSpPr>
          <p:cNvPr id="291850" name="AutoShape 10"/>
          <p:cNvSpPr>
            <a:spLocks noChangeArrowheads="1"/>
          </p:cNvSpPr>
          <p:nvPr/>
        </p:nvSpPr>
        <p:spPr bwMode="auto">
          <a:xfrm>
            <a:off x="7467600" y="381000"/>
            <a:ext cx="1447800" cy="1219200"/>
          </a:xfrm>
          <a:prstGeom prst="wedgeRoundRectCallout">
            <a:avLst>
              <a:gd name="adj1" fmla="val -53727"/>
              <a:gd name="adj2" fmla="val 84634"/>
              <a:gd name="adj3" fmla="val 16667"/>
            </a:avLst>
          </a:prstGeom>
          <a:solidFill>
            <a:srgbClr val="66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However in Sn is very different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29432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95600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219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h= 4-30nm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4800600" y="4572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Single isolated </a:t>
            </a:r>
            <a:r>
              <a:rPr lang="en-GB" sz="2800" dirty="0" err="1" smtClean="0"/>
              <a:t>Pb</a:t>
            </a:r>
            <a:r>
              <a:rPr lang="en-GB" sz="2800" dirty="0" smtClean="0"/>
              <a:t>, </a:t>
            </a:r>
            <a:r>
              <a:rPr lang="en-GB" sz="2800" dirty="0" err="1" smtClean="0"/>
              <a:t>Sn</a:t>
            </a:r>
            <a:endParaRPr lang="pt-PT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800600" y="19812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 closes gap</a:t>
            </a:r>
            <a:endParaRPr lang="pt-PT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715000" y="5105400"/>
            <a:ext cx="28956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Tunneling</a:t>
            </a:r>
            <a:r>
              <a:rPr lang="en-GB" sz="2800" dirty="0" smtClean="0"/>
              <a:t> conductance</a:t>
            </a:r>
            <a:endParaRPr lang="pt-PT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715000" y="3886200"/>
            <a:ext cx="28194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Experimental output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2743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Almost hemispherical</a:t>
            </a:r>
            <a:endParaRPr lang="pt-PT" sz="2800" dirty="0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419600" y="5257800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362200" y="57150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229600" cy="2743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124200"/>
            <a:ext cx="6400800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93896" name="Text Box 8"/>
          <p:cNvSpPr txBox="1">
            <a:spLocks noChangeArrowheads="1"/>
          </p:cNvSpPr>
          <p:nvPr/>
        </p:nvSpPr>
        <p:spPr bwMode="auto">
          <a:xfrm>
            <a:off x="1828800" y="5715000"/>
            <a:ext cx="1295400" cy="579438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dV</a:t>
            </a:r>
            <a:endParaRPr lang="en-US" dirty="0"/>
          </a:p>
        </p:txBody>
      </p:sp>
      <p:sp>
        <p:nvSpPr>
          <p:cNvPr id="293898" name="AutoShape 10"/>
          <p:cNvSpPr>
            <a:spLocks noChangeArrowheads="1"/>
          </p:cNvSpPr>
          <p:nvPr/>
        </p:nvSpPr>
        <p:spPr bwMode="auto">
          <a:xfrm>
            <a:off x="3505200" y="57912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4D4D4D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293900" name="Object 12"/>
          <p:cNvGraphicFramePr>
            <a:graphicFrameLocks noChangeAspect="1"/>
          </p:cNvGraphicFramePr>
          <p:nvPr/>
        </p:nvGraphicFramePr>
        <p:xfrm>
          <a:off x="6172200" y="5638800"/>
          <a:ext cx="1371600" cy="762000"/>
        </p:xfrm>
        <a:graphic>
          <a:graphicData uri="http://schemas.openxmlformats.org/presentationml/2006/ole">
            <p:oleObj spid="_x0000_s293900" name="Equation" r:id="rId5" imgW="342720" imgH="203040" progId="Equation.3">
              <p:embed/>
            </p:oleObj>
          </a:graphicData>
        </a:graphic>
      </p:graphicFrame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343400"/>
            <a:ext cx="4495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05200"/>
            <a:ext cx="746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95600" y="1524000"/>
            <a:ext cx="23622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Shell effects</a:t>
            </a:r>
            <a:endParaRPr lang="pt-PT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5000" y="685800"/>
            <a:ext cx="32766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Enhancement of fluctuations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2400" y="609600"/>
            <a:ext cx="22098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Grain symmetry</a:t>
            </a:r>
            <a:endParaRPr lang="pt-PT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95600" y="609600"/>
            <a:ext cx="2362200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Level degeneracy</a:t>
            </a:r>
            <a:endParaRPr lang="pt-PT" sz="2800" dirty="0"/>
          </a:p>
        </p:txBody>
      </p:sp>
      <p:sp>
        <p:nvSpPr>
          <p:cNvPr id="10" name="Seta para a direita 9"/>
          <p:cNvSpPr/>
          <p:nvPr/>
        </p:nvSpPr>
        <p:spPr bwMode="auto">
          <a:xfrm>
            <a:off x="2438400" y="838200"/>
            <a:ext cx="457200" cy="6096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5334000" y="838200"/>
            <a:ext cx="381000" cy="685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52400" y="2286000"/>
            <a:ext cx="31242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More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states around </a:t>
            </a:r>
            <a:r>
              <a:rPr lang="en-US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baseline="-25000" dirty="0" smtClean="0">
                <a:solidFill>
                  <a:schemeClr val="bg1"/>
                </a:solidFill>
                <a:sym typeface="Symbol"/>
              </a:rPr>
              <a:t>F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 bwMode="auto">
          <a:xfrm>
            <a:off x="3810000" y="2438400"/>
            <a:ext cx="1600200" cy="6858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943600" y="2438400"/>
            <a:ext cx="29718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Larger gap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438400"/>
            <a:ext cx="8534400" cy="441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33400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2514600" y="1066800"/>
            <a:ext cx="457200" cy="701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159"/>
          <p:cNvGrpSpPr>
            <a:grpSpLocks/>
          </p:cNvGrpSpPr>
          <p:nvPr/>
        </p:nvGrpSpPr>
        <p:grpSpPr bwMode="auto">
          <a:xfrm>
            <a:off x="2819400" y="3962400"/>
            <a:ext cx="3305175" cy="2514600"/>
            <a:chOff x="91" y="1383"/>
            <a:chExt cx="2114" cy="1045"/>
          </a:xfrm>
        </p:grpSpPr>
        <p:pic>
          <p:nvPicPr>
            <p:cNvPr id="12" name="Picture 155"/>
            <p:cNvPicPr>
              <a:picLocks noChangeAspect="1" noChangeArrowheads="1"/>
            </p:cNvPicPr>
            <p:nvPr/>
          </p:nvPicPr>
          <p:blipFill>
            <a:blip r:embed="rId3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13" name="Picture 156"/>
            <p:cNvPicPr>
              <a:picLocks noChangeAspect="1" noChangeArrowheads="1"/>
            </p:cNvPicPr>
            <p:nvPr/>
          </p:nvPicPr>
          <p:blipFill>
            <a:blip r:embed="rId4"/>
            <a:srcRect t="34189" r="21489" b="32257"/>
            <a:stretch>
              <a:fillRect/>
            </a:stretch>
          </p:blipFill>
          <p:spPr bwMode="auto">
            <a:xfrm>
              <a:off x="391" y="1565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4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15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373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057400"/>
            <a:ext cx="3895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67200" y="4267200"/>
            <a:ext cx="838200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Pb</a:t>
            </a:r>
            <a:endParaRPr lang="pt-PT" dirty="0"/>
          </a:p>
        </p:txBody>
      </p:sp>
      <p:pic>
        <p:nvPicPr>
          <p:cNvPr id="7" name="Picture 15" descr="d058046c0fc3f753efc3f98d71ed84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1219200" cy="1371600"/>
          </a:xfrm>
          <a:prstGeom prst="rect">
            <a:avLst/>
          </a:prstGeom>
          <a:noFill/>
        </p:spPr>
      </p:pic>
      <p:pic>
        <p:nvPicPr>
          <p:cNvPr id="8" name="Picture 11" descr="anton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685800"/>
            <a:ext cx="1524000" cy="1295400"/>
          </a:xfrm>
          <a:prstGeom prst="rect">
            <a:avLst/>
          </a:prstGeom>
          <a:noFill/>
        </p:spPr>
      </p:pic>
      <p:sp>
        <p:nvSpPr>
          <p:cNvPr id="9" name="Chamada rectangular arredondada 8"/>
          <p:cNvSpPr/>
          <p:nvPr/>
        </p:nvSpPr>
        <p:spPr bwMode="auto">
          <a:xfrm>
            <a:off x="1600200" y="228600"/>
            <a:ext cx="1981200" cy="685800"/>
          </a:xfrm>
          <a:prstGeom prst="wedgeRoundRectCallout">
            <a:avLst>
              <a:gd name="adj1" fmla="val -50104"/>
              <a:gd name="adj2" fmla="val 88040"/>
              <a:gd name="adj3" fmla="val 16667"/>
            </a:avLst>
          </a:prstGeom>
          <a:solidFill>
            <a:schemeClr val="accent1">
              <a:lumMod val="9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Do you want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more fun?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hamada rectangular arredondada 9"/>
          <p:cNvSpPr/>
          <p:nvPr/>
        </p:nvSpPr>
        <p:spPr bwMode="auto">
          <a:xfrm>
            <a:off x="6172200" y="381000"/>
            <a:ext cx="2438400" cy="457200"/>
          </a:xfrm>
          <a:prstGeom prst="wedgeRoundRectCallout">
            <a:avLst>
              <a:gd name="adj1" fmla="val -53580"/>
              <a:gd name="adj2" fmla="val 135740"/>
              <a:gd name="adj3" fmla="val 16667"/>
            </a:avLst>
          </a:prstGeom>
          <a:solidFill>
            <a:schemeClr val="accent1">
              <a:lumMod val="9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Why not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 flipH="1">
            <a:off x="609600" y="5105400"/>
            <a:ext cx="4038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/>
              </a:rPr>
              <a:t>(T) &gt; 0  for T &gt; </a:t>
            </a:r>
            <a:r>
              <a:rPr lang="en-US" sz="28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09600" y="5867400"/>
            <a:ext cx="40386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bg1"/>
                </a:solidFill>
                <a:sym typeface="Symbol"/>
              </a:rPr>
              <a:t>(0)  for L &lt; 10nm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>
            <a:off x="4953000" y="5334000"/>
            <a:ext cx="1295400" cy="838200"/>
          </a:xfrm>
          <a:prstGeom prst="rightArrow">
            <a:avLst/>
          </a:prstGeom>
          <a:solidFill>
            <a:schemeClr val="accent1">
              <a:lumMod val="5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553200" y="4876800"/>
            <a:ext cx="2286000" cy="1569660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Physics beyond mean-field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Box 2"/>
          <p:cNvSpPr txBox="1">
            <a:spLocks noChangeArrowheads="1"/>
          </p:cNvSpPr>
          <p:nvPr/>
        </p:nvSpPr>
        <p:spPr bwMode="auto">
          <a:xfrm>
            <a:off x="228600" y="533400"/>
            <a:ext cx="2819400" cy="954107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Theoretical 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</a:t>
            </a:r>
            <a:r>
              <a:rPr lang="en-US" sz="2800" b="1" dirty="0" smtClean="0">
                <a:solidFill>
                  <a:schemeClr val="bg1"/>
                </a:solidFill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</a:rPr>
              <a:t>dV</a:t>
            </a:r>
            <a:r>
              <a:rPr lang="en-US" sz="2800" b="1" dirty="0" smtClean="0">
                <a:solidFill>
                  <a:schemeClr val="bg1"/>
                </a:solidFill>
              </a:rPr>
              <a:t> 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4419600" y="5105400"/>
            <a:ext cx="4038600" cy="1200329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Fluctuations + BCS Finite size effects + Deviations from mean field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215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58674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1547" name="Text Box 11"/>
          <p:cNvSpPr txBox="1">
            <a:spLocks noChangeArrowheads="1"/>
          </p:cNvSpPr>
          <p:nvPr/>
        </p:nvSpPr>
        <p:spPr bwMode="auto">
          <a:xfrm>
            <a:off x="1752600" y="2362200"/>
            <a:ext cx="1295400" cy="579438"/>
          </a:xfrm>
          <a:prstGeom prst="rect">
            <a:avLst/>
          </a:prstGeom>
          <a:solidFill>
            <a:schemeClr val="accent3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dV</a:t>
            </a:r>
            <a:endParaRPr lang="en-US" dirty="0"/>
          </a:p>
        </p:txBody>
      </p:sp>
      <p:sp>
        <p:nvSpPr>
          <p:cNvPr id="321549" name="AutoShape 13"/>
          <p:cNvSpPr>
            <a:spLocks noChangeArrowheads="1"/>
          </p:cNvSpPr>
          <p:nvPr/>
        </p:nvSpPr>
        <p:spPr bwMode="auto">
          <a:xfrm>
            <a:off x="4038600" y="2362200"/>
            <a:ext cx="1828800" cy="6096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321550" name="Object 14"/>
          <p:cNvGraphicFramePr>
            <a:graphicFrameLocks noChangeAspect="1"/>
          </p:cNvGraphicFramePr>
          <p:nvPr/>
        </p:nvGraphicFramePr>
        <p:xfrm>
          <a:off x="6553200" y="2286000"/>
          <a:ext cx="1371600" cy="762000"/>
        </p:xfrm>
        <a:graphic>
          <a:graphicData uri="http://schemas.openxmlformats.org/presentationml/2006/ole">
            <p:oleObj spid="_x0000_s321550" name="Equation" r:id="rId4" imgW="342720" imgH="203040" progId="Equation.3">
              <p:embed/>
            </p:oleObj>
          </a:graphicData>
        </a:graphic>
      </p:graphicFrame>
      <p:pic>
        <p:nvPicPr>
          <p:cNvPr id="321551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971800"/>
            <a:ext cx="4716463" cy="152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7772400" y="3276600"/>
            <a:ext cx="685800" cy="1015663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28600" y="3124200"/>
            <a:ext cx="19812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Dynes formula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4800" y="5181600"/>
            <a:ext cx="1905000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Beyond Dynes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Seta para a direita 13"/>
          <p:cNvSpPr/>
          <p:nvPr/>
        </p:nvSpPr>
        <p:spPr bwMode="auto">
          <a:xfrm>
            <a:off x="2819400" y="5257800"/>
            <a:ext cx="1219200" cy="91440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143000" y="5486400"/>
            <a:ext cx="2667000" cy="838200"/>
          </a:xfrm>
          <a:prstGeom prst="wedgeRoundRectCallout">
            <a:avLst>
              <a:gd name="adj1" fmla="val 54463"/>
              <a:gd name="adj2" fmla="val 86741"/>
              <a:gd name="adj3" fmla="val 16667"/>
            </a:avLst>
          </a:prstGeom>
          <a:solidFill>
            <a:srgbClr val="8000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Can I combine this?   </a:t>
            </a:r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6019800" y="5562600"/>
            <a:ext cx="2057400" cy="685800"/>
          </a:xfrm>
          <a:prstGeom prst="wedgeRoundRectCallout">
            <a:avLst>
              <a:gd name="adj1" fmla="val -45833"/>
              <a:gd name="adj2" fmla="val 101157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Is it already done?</a:t>
            </a:r>
          </a:p>
        </p:txBody>
      </p:sp>
      <p:pic>
        <p:nvPicPr>
          <p:cNvPr id="11" name="Picture 11" descr="antoni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5410200"/>
            <a:ext cx="1524000" cy="1295400"/>
          </a:xfrm>
          <a:prstGeom prst="rect">
            <a:avLst/>
          </a:prstGeom>
          <a:noFill/>
        </p:spPr>
      </p:pic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95600" y="304800"/>
            <a:ext cx="2819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Dynes fitting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990600" y="5410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dirty="0" smtClean="0">
                <a:sym typeface="Symbol"/>
              </a:rPr>
              <a:t> &gt; </a:t>
            </a:r>
            <a:endParaRPr lang="pt-PT" dirty="0"/>
          </a:p>
        </p:txBody>
      </p:sp>
      <p:sp>
        <p:nvSpPr>
          <p:cNvPr id="8" name="Rectângulo 7"/>
          <p:cNvSpPr/>
          <p:nvPr/>
        </p:nvSpPr>
        <p:spPr>
          <a:xfrm>
            <a:off x="990600" y="6096000"/>
            <a:ext cx="31181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 smtClean="0">
                <a:sym typeface="Symbol"/>
              </a:rPr>
              <a:t> no monotonic </a:t>
            </a:r>
            <a:endParaRPr lang="pt-PT" dirty="0"/>
          </a:p>
        </p:txBody>
      </p:sp>
      <p:sp>
        <p:nvSpPr>
          <p:cNvPr id="9" name="Seta para a direita 8"/>
          <p:cNvSpPr/>
          <p:nvPr/>
        </p:nvSpPr>
        <p:spPr bwMode="auto">
          <a:xfrm>
            <a:off x="4191000" y="5715000"/>
            <a:ext cx="1600200" cy="609600"/>
          </a:xfrm>
          <a:prstGeom prst="rightArrow">
            <a:avLst/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3600" y="5486400"/>
            <a:ext cx="2590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Breaking of mean field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352800" y="228600"/>
            <a:ext cx="2590800" cy="107721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Pb</a:t>
            </a:r>
            <a:r>
              <a:rPr lang="en-US" dirty="0" smtClean="0">
                <a:solidFill>
                  <a:schemeClr val="bg1"/>
                </a:solidFill>
              </a:rPr>
              <a:t>                   L &lt; 10nm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85800" y="13716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Strongly coupled SC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85800" y="28194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Thermal fluctuations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/</a:t>
            </a:r>
            <a:r>
              <a:rPr lang="en-US" sz="2800" dirty="0" err="1" smtClean="0">
                <a:solidFill>
                  <a:schemeClr val="bg1"/>
                </a:solidFill>
                <a:sym typeface="Symbol"/>
              </a:rPr>
              <a:t>T</a:t>
            </a:r>
            <a:r>
              <a:rPr lang="en-US" sz="2800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85800" y="4038600"/>
            <a:ext cx="2667000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Quantum fluctuations </a:t>
            </a:r>
            <a:r>
              <a:rPr lang="en-US" sz="2800" dirty="0" smtClean="0">
                <a:solidFill>
                  <a:schemeClr val="bg1"/>
                </a:solidFill>
                <a:sym typeface="Symbol"/>
              </a:rPr>
              <a:t>/,E</a:t>
            </a:r>
            <a:r>
              <a:rPr lang="en-US" sz="2800" baseline="-25000" dirty="0" smtClean="0">
                <a:solidFill>
                  <a:schemeClr val="bg1"/>
                </a:solidFill>
                <a:sym typeface="Symbol"/>
              </a:rPr>
              <a:t>D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85800" y="5715000"/>
            <a:ext cx="26670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Finite-size corrections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943600" y="1371600"/>
            <a:ext cx="28956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Eliashberg</a:t>
            </a:r>
            <a:r>
              <a:rPr lang="en-US" sz="2800" dirty="0" smtClean="0">
                <a:solidFill>
                  <a:schemeClr val="bg1"/>
                </a:solidFill>
              </a:rPr>
              <a:t> theory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943600" y="2971800"/>
            <a:ext cx="28956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Path integral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943600" y="4038600"/>
            <a:ext cx="289560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Richardson equations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943600" y="5791200"/>
            <a:ext cx="28956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Semiclassical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943600" y="2286000"/>
            <a:ext cx="2895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Scattering, recombination, phonon spectrum</a:t>
            </a:r>
            <a:endParaRPr lang="pt-PT" sz="1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943600" y="35052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Static path approach</a:t>
            </a:r>
            <a:endParaRPr lang="pt-PT" sz="1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943600" y="49530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Exact solution,</a:t>
            </a:r>
            <a:endParaRPr lang="pt-PT" sz="1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943600" y="6324600"/>
            <a:ext cx="2895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Previous part</a:t>
            </a:r>
            <a:endParaRPr lang="pt-PT" sz="1800" dirty="0"/>
          </a:p>
        </p:txBody>
      </p:sp>
      <p:sp>
        <p:nvSpPr>
          <p:cNvPr id="18" name="Seta para a esquerda e para a direita 17"/>
          <p:cNvSpPr/>
          <p:nvPr/>
        </p:nvSpPr>
        <p:spPr bwMode="auto">
          <a:xfrm>
            <a:off x="3733800" y="1600200"/>
            <a:ext cx="1752600" cy="637032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943600" y="4953000"/>
            <a:ext cx="2743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Exact solution, BCS Hamiltonian </a:t>
            </a:r>
            <a:endParaRPr lang="pt-PT" sz="1800" dirty="0"/>
          </a:p>
        </p:txBody>
      </p:sp>
      <p:sp>
        <p:nvSpPr>
          <p:cNvPr id="20" name="Seta para a esquerda e para a direita 19"/>
          <p:cNvSpPr/>
          <p:nvPr/>
        </p:nvSpPr>
        <p:spPr bwMode="auto">
          <a:xfrm>
            <a:off x="3733800" y="2971800"/>
            <a:ext cx="1752600" cy="637032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Seta para a esquerda e para a direita 20"/>
          <p:cNvSpPr/>
          <p:nvPr/>
        </p:nvSpPr>
        <p:spPr bwMode="auto">
          <a:xfrm>
            <a:off x="3733800" y="4419600"/>
            <a:ext cx="1752600" cy="637032"/>
          </a:xfrm>
          <a:prstGeom prst="leftRightArrow">
            <a:avLst/>
          </a:prstGeom>
          <a:solidFill>
            <a:schemeClr val="accent2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Seta para a esquerda e para a direita 21"/>
          <p:cNvSpPr/>
          <p:nvPr/>
        </p:nvSpPr>
        <p:spPr bwMode="auto">
          <a:xfrm>
            <a:off x="3733800" y="5715000"/>
            <a:ext cx="1752600" cy="637032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29718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Thermal fluctuations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096000" y="381000"/>
            <a:ext cx="2667000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Path integral</a:t>
            </a:r>
            <a:endParaRPr lang="pt-PT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57200" y="3505200"/>
            <a:ext cx="28956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0d grains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7200" y="4038600"/>
            <a:ext cx="28956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 homogenous</a:t>
            </a:r>
            <a:endParaRPr lang="pt-PT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48400" y="3276600"/>
            <a:ext cx="2514600" cy="954107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Static path approach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52400" y="2971800"/>
            <a:ext cx="43434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Hubbard-</a:t>
            </a:r>
            <a:r>
              <a:rPr lang="en-US" sz="1800" dirty="0" err="1" smtClean="0"/>
              <a:t>Stratonovich</a:t>
            </a:r>
            <a:r>
              <a:rPr lang="en-US" sz="1800" dirty="0" smtClean="0"/>
              <a:t> transformation</a:t>
            </a:r>
            <a:endParaRPr lang="pt-PT" sz="1800" dirty="0"/>
          </a:p>
        </p:txBody>
      </p:sp>
      <p:pic>
        <p:nvPicPr>
          <p:cNvPr id="401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9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eta para cima 11"/>
          <p:cNvSpPr/>
          <p:nvPr/>
        </p:nvSpPr>
        <p:spPr bwMode="auto">
          <a:xfrm>
            <a:off x="0" y="2286000"/>
            <a:ext cx="381000" cy="609600"/>
          </a:xfrm>
          <a:prstGeom prst="upArrow">
            <a:avLst/>
          </a:prstGeom>
          <a:solidFill>
            <a:schemeClr val="accent2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>
            <a:off x="3962400" y="381000"/>
            <a:ext cx="1600200" cy="533400"/>
          </a:xfrm>
          <a:prstGeom prst="right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Seta para a esquerda e para a direita 12"/>
          <p:cNvSpPr/>
          <p:nvPr/>
        </p:nvSpPr>
        <p:spPr bwMode="auto">
          <a:xfrm>
            <a:off x="3962400" y="3657600"/>
            <a:ext cx="1600200" cy="685800"/>
          </a:xfrm>
          <a:prstGeom prst="left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66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4800600"/>
            <a:ext cx="87344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724400"/>
            <a:ext cx="2314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6248400" y="4191000"/>
            <a:ext cx="2514600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/>
              <a:t>Scalapino</a:t>
            </a:r>
            <a:r>
              <a:rPr lang="en-GB" sz="1800" dirty="0" smtClean="0"/>
              <a:t> et al. 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228600"/>
            <a:ext cx="266700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Other </a:t>
            </a:r>
          </a:p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deviations from mean field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248400" y="609600"/>
            <a:ext cx="2667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Path integral?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248400" y="1143000"/>
            <a:ext cx="2667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Too difficult!</a:t>
            </a:r>
            <a:endParaRPr lang="pt-PT" sz="20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657600" y="381000"/>
            <a:ext cx="22860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Richardson’s equations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81200"/>
            <a:ext cx="75914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657600" y="1295400"/>
            <a:ext cx="2286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Even worse!</a:t>
            </a:r>
            <a:endParaRPr lang="pt-PT" sz="2000" dirty="0"/>
          </a:p>
        </p:txBody>
      </p:sp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32004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ixaDeTexto 11"/>
          <p:cNvSpPr txBox="1"/>
          <p:nvPr/>
        </p:nvSpPr>
        <p:spPr>
          <a:xfrm>
            <a:off x="1143000" y="3276600"/>
            <a:ext cx="17526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BCS  </a:t>
            </a:r>
            <a:r>
              <a:rPr lang="en-GB" sz="2000" dirty="0" err="1" smtClean="0"/>
              <a:t>eigenvalues</a:t>
            </a:r>
            <a:endParaRPr lang="pt-PT" sz="2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981200" y="5715000"/>
            <a:ext cx="10668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But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429000" y="4876800"/>
            <a:ext cx="30480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OK expansion in </a:t>
            </a:r>
            <a:r>
              <a:rPr lang="en-GB" dirty="0" smtClean="0">
                <a:solidFill>
                  <a:schemeClr val="bg1"/>
                </a:solidFill>
                <a:sym typeface="Symbol"/>
              </a:rPr>
              <a:t>/</a:t>
            </a:r>
            <a:r>
              <a:rPr lang="en-GB" baseline="-25000" dirty="0" smtClean="0">
                <a:solidFill>
                  <a:schemeClr val="bg1"/>
                </a:solidFill>
                <a:sym typeface="Symbol"/>
              </a:rPr>
              <a:t>0 </a:t>
            </a:r>
            <a:r>
              <a:rPr lang="en-GB" dirty="0" smtClean="0">
                <a:solidFill>
                  <a:schemeClr val="bg1"/>
                </a:solidFill>
                <a:sym typeface="Symbol"/>
              </a:rPr>
              <a:t>!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29000" y="5943600"/>
            <a:ext cx="30480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Richardson, </a:t>
            </a:r>
            <a:r>
              <a:rPr lang="en-GB" sz="1600" dirty="0" err="1" smtClean="0"/>
              <a:t>Yuzbashyan</a:t>
            </a:r>
            <a:r>
              <a:rPr lang="en-GB" sz="1600" dirty="0" smtClean="0"/>
              <a:t>, </a:t>
            </a:r>
            <a:r>
              <a:rPr lang="en-GB" sz="1600" dirty="0" err="1" smtClean="0"/>
              <a:t>Altshuler</a:t>
            </a:r>
            <a:endParaRPr lang="pt-PT" sz="1600" dirty="0"/>
          </a:p>
        </p:txBody>
      </p:sp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4114800"/>
            <a:ext cx="49244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1143000" y="4114800"/>
            <a:ext cx="1752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Pair breaking excitation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81200"/>
            <a:ext cx="62960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914400" y="304800"/>
            <a:ext cx="2971800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Pair breaking energy 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43800" y="1752600"/>
            <a:ext cx="1143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D </a:t>
            </a:r>
            <a:r>
              <a:rPr lang="en-GB" sz="2400" dirty="0" smtClean="0">
                <a:sym typeface="Symbol"/>
              </a:rPr>
              <a:t> E</a:t>
            </a:r>
            <a:r>
              <a:rPr lang="en-GB" sz="2400" baseline="-25000" dirty="0" smtClean="0">
                <a:sym typeface="Symbol"/>
              </a:rPr>
              <a:t>D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543800" y="2209800"/>
            <a:ext cx="11430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 </a:t>
            </a:r>
            <a:r>
              <a:rPr lang="en-GB" sz="2400" dirty="0" smtClean="0">
                <a:sym typeface="Symbol"/>
              </a:rPr>
              <a:t></a:t>
            </a:r>
            <a:r>
              <a:rPr lang="en-GB" sz="2400" dirty="0" smtClean="0"/>
              <a:t>  </a:t>
            </a:r>
            <a:r>
              <a:rPr lang="en-GB" sz="2400" dirty="0" smtClean="0">
                <a:sym typeface="Symbol"/>
              </a:rPr>
              <a:t></a:t>
            </a:r>
            <a:endParaRPr lang="pt-PT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95600" y="3810000"/>
            <a:ext cx="19812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Blocking effect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562600" y="3810000"/>
            <a:ext cx="243840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76800" y="4038600"/>
            <a:ext cx="6858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&gt;&gt;</a:t>
            </a:r>
            <a:endParaRPr lang="pt-PT" dirty="0"/>
          </a:p>
        </p:txBody>
      </p:sp>
      <p:sp>
        <p:nvSpPr>
          <p:cNvPr id="13" name="Seta para cima 12"/>
          <p:cNvSpPr/>
          <p:nvPr/>
        </p:nvSpPr>
        <p:spPr bwMode="auto">
          <a:xfrm>
            <a:off x="3429000" y="2819400"/>
            <a:ext cx="609600" cy="914400"/>
          </a:xfrm>
          <a:prstGeom prst="up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Seta para cima 13"/>
          <p:cNvSpPr/>
          <p:nvPr/>
        </p:nvSpPr>
        <p:spPr bwMode="auto">
          <a:xfrm>
            <a:off x="6019800" y="2819400"/>
            <a:ext cx="609600" cy="914400"/>
          </a:xfrm>
          <a:prstGeom prst="upArrow">
            <a:avLst/>
          </a:prstGeom>
          <a:solidFill>
            <a:schemeClr val="accent6">
              <a:lumMod val="40000"/>
              <a:lumOff val="6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14400" y="1371600"/>
            <a:ext cx="2971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Energy gap </a:t>
            </a:r>
            <a:r>
              <a:rPr lang="en-GB" sz="2400" dirty="0" smtClean="0">
                <a:sym typeface="Symbol"/>
              </a:rPr>
              <a:t></a:t>
            </a:r>
            <a:endParaRPr lang="pt-PT" sz="2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95600" y="4876800"/>
            <a:ext cx="1981200" cy="92333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/>
              <a:t>Remove two levels closest to E</a:t>
            </a:r>
            <a:r>
              <a:rPr lang="en-GB" sz="1800" baseline="-25000" dirty="0" smtClean="0"/>
              <a:t>F</a:t>
            </a:r>
            <a:r>
              <a:rPr lang="en-GB" sz="1800" dirty="0" smtClean="0">
                <a:sym typeface="Symbol"/>
              </a:rPr>
              <a:t></a:t>
            </a:r>
            <a:endParaRPr lang="pt-PT" sz="1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562600" y="4876800"/>
            <a:ext cx="24384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Only important </a:t>
            </a:r>
            <a:r>
              <a:rPr lang="en-GB" sz="2400" dirty="0" smtClean="0">
                <a:sym typeface="Symbol"/>
              </a:rPr>
              <a:t>~~L&lt;5nm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8600" y="228600"/>
            <a:ext cx="3505200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Putting everything together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6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0"/>
            <a:ext cx="62484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2819400"/>
            <a:ext cx="87725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667000" y="1295400"/>
            <a:ext cx="39624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>
                <a:solidFill>
                  <a:schemeClr val="bg1"/>
                </a:solidFill>
              </a:rPr>
              <a:t>Tunneling</a:t>
            </a:r>
            <a:r>
              <a:rPr lang="en-GB" sz="2800" dirty="0" smtClean="0">
                <a:solidFill>
                  <a:schemeClr val="bg1"/>
                </a:solidFill>
              </a:rPr>
              <a:t> conductance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43200" y="4419600"/>
            <a:ext cx="3810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Energy gap </a:t>
            </a:r>
            <a:endParaRPr lang="pt-PT" sz="2800" dirty="0">
              <a:solidFill>
                <a:schemeClr val="bg1"/>
              </a:solidFill>
            </a:endParaRP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257800"/>
            <a:ext cx="7296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6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5715000"/>
            <a:ext cx="5429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Seta para cima 10"/>
          <p:cNvSpPr/>
          <p:nvPr/>
        </p:nvSpPr>
        <p:spPr bwMode="auto">
          <a:xfrm>
            <a:off x="8382000" y="3886200"/>
            <a:ext cx="304800" cy="685800"/>
          </a:xfrm>
          <a:prstGeom prst="up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705600" y="4038600"/>
            <a:ext cx="16764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Eliashberg</a:t>
            </a:r>
            <a:endParaRPr lang="pt-P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5_24didvh11.eps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5143499" y="-647700"/>
            <a:ext cx="3352801" cy="4648201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16002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Thermal fluctuations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8600" y="21336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Static Path Approach</a:t>
            </a:r>
            <a:endParaRPr lang="pt-PT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28194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BCS 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28600" y="33528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Part I</a:t>
            </a:r>
            <a:endParaRPr lang="pt-PT" sz="2800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28600" y="4038600"/>
            <a:ext cx="4114800" cy="523220"/>
          </a:xfrm>
          <a:prstGeom prst="rect">
            <a:avLst/>
          </a:prstGeom>
          <a:solidFill>
            <a:schemeClr val="accent6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Deviations from BCS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8600" y="45720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Richardson formalism</a:t>
            </a:r>
            <a:endParaRPr lang="pt-PT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8600" y="152400"/>
            <a:ext cx="411480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Finite T ~ </a:t>
            </a:r>
            <a:r>
              <a:rPr lang="en-GB" dirty="0" err="1" smtClean="0">
                <a:solidFill>
                  <a:schemeClr val="bg1"/>
                </a:solidFill>
              </a:rPr>
              <a:t>T</a:t>
            </a:r>
            <a:r>
              <a:rPr lang="en-GB" baseline="-25000" dirty="0" err="1" smtClean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17" name="Imagem 16" descr="6_14gammapb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495800" y="3200400"/>
            <a:ext cx="4343400" cy="3657600"/>
          </a:xfrm>
          <a:prstGeom prst="rect">
            <a:avLst/>
          </a:prstGeom>
        </p:spPr>
      </p:pic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014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762000"/>
            <a:ext cx="2228850" cy="752475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8" name="CaixaDeTexto 17"/>
          <p:cNvSpPr txBox="1"/>
          <p:nvPr/>
        </p:nvSpPr>
        <p:spPr>
          <a:xfrm>
            <a:off x="228600" y="5410200"/>
            <a:ext cx="4114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  <a:sym typeface="Symbol"/>
              </a:rPr>
              <a:t>(T), (T)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from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data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28600" y="6019800"/>
            <a:ext cx="4114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bg1"/>
                </a:solidFill>
                <a:sym typeface="Symbol"/>
              </a:rPr>
              <a:t>(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T~T</a:t>
            </a:r>
            <a:r>
              <a:rPr lang="pt-PT" baseline="-25000" dirty="0" err="1" smtClean="0">
                <a:solidFill>
                  <a:schemeClr val="bg1"/>
                </a:solidFill>
                <a:sym typeface="Symbol"/>
              </a:rPr>
              <a:t>c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)~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weak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 T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dep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715000" cy="320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10" name="Imagem 9" descr="5_24gapfT.eps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3329643" y="2080559"/>
            <a:ext cx="3094313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1000"/>
            <a:ext cx="3733800" cy="3200400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304800" y="228600"/>
            <a:ext cx="4114800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T=0</a:t>
            </a:r>
            <a:endParaRPr lang="pt-PT" sz="3600" b="1" dirty="0">
              <a:solidFill>
                <a:schemeClr val="bg1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4114800" cy="523220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BCS 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04800" y="25146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Part I</a:t>
            </a:r>
            <a:endParaRPr lang="pt-PT" sz="28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4800" y="3200400"/>
            <a:ext cx="4114800" cy="523220"/>
          </a:xfrm>
          <a:prstGeom prst="rect">
            <a:avLst/>
          </a:prstGeom>
          <a:solidFill>
            <a:schemeClr val="accent2">
              <a:lumMod val="7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Deviations from BCS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4800" y="3733800"/>
            <a:ext cx="411480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Richardson formalism</a:t>
            </a:r>
            <a:endParaRPr lang="pt-PT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4800" y="4419600"/>
            <a:ext cx="4114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No fluctuations!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4800" y="4953000"/>
            <a:ext cx="4114800" cy="52322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Not important h &gt; 5nm</a:t>
            </a:r>
            <a:endParaRPr lang="pt-PT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04800" y="838200"/>
            <a:ext cx="4114800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Dynes is fine</a:t>
            </a:r>
            <a:r>
              <a:rPr lang="pt-PT" sz="2400" dirty="0" smtClean="0"/>
              <a:t> h&gt;5nm</a:t>
            </a:r>
            <a:endParaRPr lang="en-GB" sz="2400" dirty="0" smtClean="0"/>
          </a:p>
        </p:txBody>
      </p:sp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371600"/>
            <a:ext cx="1704975" cy="476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18" name="CaixaDeTexto 17"/>
          <p:cNvSpPr txBox="1"/>
          <p:nvPr/>
        </p:nvSpPr>
        <p:spPr>
          <a:xfrm>
            <a:off x="304800" y="5638800"/>
            <a:ext cx="41148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bg1"/>
                </a:solidFill>
                <a:sym typeface="Symbol"/>
              </a:rPr>
              <a:t>(L) ~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</a:t>
            </a:r>
            <a:r>
              <a:rPr lang="pt-PT" baseline="-25000" dirty="0" err="1" smtClean="0">
                <a:solidFill>
                  <a:schemeClr val="bg1"/>
                </a:solidFill>
                <a:sym typeface="Symbol"/>
              </a:rPr>
              <a:t>bulk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pt-PT" dirty="0" err="1" smtClean="0">
                <a:solidFill>
                  <a:schemeClr val="bg1"/>
                </a:solidFill>
                <a:sym typeface="Symbol"/>
              </a:rPr>
              <a:t>from</a:t>
            </a:r>
            <a:r>
              <a:rPr lang="pt-PT" dirty="0" smtClean="0">
                <a:solidFill>
                  <a:schemeClr val="bg1"/>
                </a:solidFill>
                <a:sym typeface="Symbol"/>
              </a:rPr>
              <a:t> data 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04800" y="304800"/>
            <a:ext cx="2895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What is next?</a:t>
            </a:r>
            <a:endParaRPr lang="pt-PT" dirty="0">
              <a:solidFill>
                <a:schemeClr val="bg1"/>
              </a:solidFill>
            </a:endParaRPr>
          </a:p>
        </p:txBody>
      </p:sp>
      <p:pic>
        <p:nvPicPr>
          <p:cNvPr id="397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143000"/>
            <a:ext cx="46148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81000" y="1752600"/>
            <a:ext cx="3657600" cy="954107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1. Why enhancement in average </a:t>
            </a:r>
            <a:r>
              <a:rPr lang="en-GB" sz="2800" dirty="0" err="1" smtClean="0">
                <a:solidFill>
                  <a:schemeClr val="bg1"/>
                </a:solidFill>
              </a:rPr>
              <a:t>Sn</a:t>
            </a:r>
            <a:r>
              <a:rPr lang="en-GB" sz="2800" dirty="0" smtClean="0">
                <a:solidFill>
                  <a:schemeClr val="bg1"/>
                </a:solidFill>
              </a:rPr>
              <a:t> gap?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81000" y="3962400"/>
            <a:ext cx="457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2. High </a:t>
            </a:r>
            <a:r>
              <a:rPr lang="en-GB" sz="2800" dirty="0" err="1" smtClean="0">
                <a:solidFill>
                  <a:schemeClr val="bg1"/>
                </a:solidFill>
              </a:rPr>
              <a:t>T</a:t>
            </a:r>
            <a:r>
              <a:rPr lang="en-GB" sz="28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2800" dirty="0" smtClean="0">
                <a:solidFill>
                  <a:schemeClr val="bg1"/>
                </a:solidFill>
              </a:rPr>
              <a:t> superconductors 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81000" y="5257800"/>
            <a:ext cx="4572000" cy="523220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1 ½ . Strong interactions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Seta para a direita 8"/>
          <p:cNvSpPr/>
          <p:nvPr/>
        </p:nvSpPr>
        <p:spPr bwMode="auto">
          <a:xfrm>
            <a:off x="5334000" y="5257800"/>
            <a:ext cx="1066800" cy="533400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781800" y="5029200"/>
            <a:ext cx="2133600" cy="954107"/>
          </a:xfrm>
          <a:prstGeom prst="rect">
            <a:avLst/>
          </a:prstGeom>
          <a:solidFill>
            <a:srgbClr val="990033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High energy techniques</a:t>
            </a:r>
            <a:endParaRPr lang="pt-PT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CaixaDeTexto 6"/>
          <p:cNvSpPr txBox="1"/>
          <p:nvPr/>
        </p:nvSpPr>
        <p:spPr>
          <a:xfrm>
            <a:off x="381000" y="381000"/>
            <a:ext cx="32766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Brute force?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397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731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1000"/>
            <a:ext cx="3952875" cy="1790700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0" name="CaixaDeTexto 9"/>
          <p:cNvSpPr txBox="1"/>
          <p:nvPr/>
        </p:nvSpPr>
        <p:spPr>
          <a:xfrm>
            <a:off x="4572000" y="2133600"/>
            <a:ext cx="3962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2000" dirty="0" err="1" smtClean="0">
                <a:latin typeface="+mn-lt"/>
                <a:sym typeface="Symbol"/>
              </a:rPr>
              <a:t></a:t>
            </a:r>
            <a:r>
              <a:rPr lang="pt-PT" sz="2000" baseline="-25000" dirty="0" err="1" smtClean="0">
                <a:latin typeface="+mn-lt"/>
                <a:sym typeface="Symbol"/>
              </a:rPr>
              <a:t>i</a:t>
            </a:r>
            <a:r>
              <a:rPr lang="pt-PT" sz="2000" dirty="0" smtClean="0">
                <a:latin typeface="+mn-lt"/>
                <a:sym typeface="Symbol"/>
              </a:rPr>
              <a:t> = </a:t>
            </a:r>
            <a:r>
              <a:rPr lang="pt-PT" sz="2000" dirty="0" err="1" smtClean="0">
                <a:latin typeface="+mn-lt"/>
                <a:sym typeface="Symbol"/>
              </a:rPr>
              <a:t>eigenvalues</a:t>
            </a:r>
            <a:r>
              <a:rPr lang="pt-PT" sz="2000" dirty="0" smtClean="0">
                <a:latin typeface="+mn-lt"/>
                <a:sym typeface="Symbol"/>
              </a:rPr>
              <a:t> 1-body </a:t>
            </a:r>
            <a:r>
              <a:rPr lang="pt-PT" sz="2000" dirty="0" err="1" smtClean="0">
                <a:latin typeface="+mn-lt"/>
                <a:sym typeface="Symbol"/>
              </a:rPr>
              <a:t>problem</a:t>
            </a:r>
            <a:endParaRPr lang="pt-PT" sz="20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1000" y="1676400"/>
            <a:ext cx="327660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 practical for grains with no symmetry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4648200" cy="461665"/>
          </a:xfrm>
          <a:prstGeom prst="rect">
            <a:avLst/>
          </a:prstGeom>
          <a:solidFill>
            <a:schemeClr val="accent5">
              <a:lumMod val="10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chemeClr val="bg1"/>
                </a:solidFill>
              </a:rPr>
              <a:t>Semiclassical techniques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667000" y="3276600"/>
            <a:ext cx="2326855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1/</a:t>
            </a:r>
            <a:r>
              <a:rPr lang="en-US" b="1" dirty="0" err="1" smtClean="0">
                <a:solidFill>
                  <a:schemeClr val="bg1"/>
                </a:solidFill>
              </a:rPr>
              <a:t>k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F</a:t>
            </a:r>
            <a:r>
              <a:rPr lang="en-US" b="1" dirty="0" smtClean="0">
                <a:solidFill>
                  <a:schemeClr val="bg1"/>
                </a:solidFill>
              </a:rPr>
              <a:t> L &lt;&lt;1, </a:t>
            </a:r>
            <a:endParaRPr lang="pt-PT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81000" y="3276600"/>
            <a:ext cx="2286000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Analytical?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81000" y="5334000"/>
            <a:ext cx="4648200" cy="110799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Quantum observables in terms of classical quantities </a:t>
            </a:r>
            <a:r>
              <a:rPr lang="en-US" sz="1800" dirty="0" smtClean="0">
                <a:solidFill>
                  <a:schemeClr val="bg1"/>
                </a:solidFill>
              </a:rPr>
              <a:t>Berry, </a:t>
            </a:r>
            <a:r>
              <a:rPr lang="en-US" sz="1800" dirty="0" err="1" smtClean="0">
                <a:solidFill>
                  <a:schemeClr val="bg1"/>
                </a:solidFill>
              </a:rPr>
              <a:t>Gutzwiller</a:t>
            </a:r>
            <a:r>
              <a:rPr lang="en-US" sz="1800" dirty="0" smtClean="0">
                <a:solidFill>
                  <a:schemeClr val="bg1"/>
                </a:solidFill>
              </a:rPr>
              <a:t>, </a:t>
            </a:r>
            <a:r>
              <a:rPr lang="en-US" sz="1800" dirty="0" err="1" smtClean="0">
                <a:solidFill>
                  <a:schemeClr val="bg1"/>
                </a:solidFill>
              </a:rPr>
              <a:t>Balian</a:t>
            </a:r>
            <a:r>
              <a:rPr lang="en-US" sz="1800" dirty="0" smtClean="0">
                <a:solidFill>
                  <a:schemeClr val="bg1"/>
                </a:solidFill>
              </a:rPr>
              <a:t>, Bloch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97320" name="AutoShape 8" descr="See full siz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048000"/>
            <a:ext cx="3352800" cy="2057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9732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9732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410200"/>
            <a:ext cx="2438400" cy="971550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514600"/>
            <a:ext cx="5791200" cy="914400"/>
          </a:xfrm>
          <a:prstGeom prst="rect">
            <a:avLst/>
          </a:prstGeom>
          <a:solidFill>
            <a:srgbClr val="8000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chemeClr val="bg1"/>
                </a:solidFill>
                <a:latin typeface="Arial Rounded MT Bold" pitchFamily="34" charset="0"/>
              </a:rPr>
              <a:t>THANKS!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2895600" cy="70167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Strongly coupled                                           field theory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981200" y="4114800"/>
            <a:ext cx="3352800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Applications in high </a:t>
            </a:r>
            <a:r>
              <a:rPr lang="en-US" sz="2000" dirty="0" err="1" smtClean="0">
                <a:solidFill>
                  <a:schemeClr val="bg1"/>
                </a:solidFill>
              </a:rPr>
              <a:t>Tc</a:t>
            </a:r>
            <a:r>
              <a:rPr lang="en-US" sz="2000" dirty="0" smtClean="0">
                <a:solidFill>
                  <a:schemeClr val="bg1"/>
                </a:solidFill>
              </a:rPr>
              <a:t> superconductivity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29000" y="1295400"/>
            <a:ext cx="2743200" cy="707886"/>
          </a:xfrm>
          <a:prstGeom prst="rect">
            <a:avLst/>
          </a:prstGeom>
          <a:solidFill>
            <a:schemeClr val="accent1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 solution looking for a problem</a:t>
            </a:r>
            <a:endParaRPr lang="pt-PT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81200" y="5029200"/>
            <a:ext cx="3352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Powerful tool to deal with strong interactions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981200" y="5943600"/>
            <a:ext cx="33528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Transition from qualitative to </a:t>
            </a:r>
            <a:r>
              <a:rPr lang="en-US" sz="2000" dirty="0" smtClean="0">
                <a:solidFill>
                  <a:schemeClr val="bg1"/>
                </a:solidFill>
              </a:rPr>
              <a:t>quantitative</a:t>
            </a:r>
            <a:r>
              <a:rPr lang="en-US" sz="2000" dirty="0" smtClean="0"/>
              <a:t>           </a:t>
            </a:r>
            <a:endParaRPr lang="en-US" sz="20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248400" y="3200400"/>
            <a:ext cx="21336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Hartnoll</a:t>
            </a:r>
            <a:r>
              <a:rPr lang="en-GB" sz="2000" dirty="0" smtClean="0"/>
              <a:t>, Herzog                   </a:t>
            </a:r>
            <a:endParaRPr lang="pt-PT" sz="2000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57200" y="1981200"/>
            <a:ext cx="28956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N=4 Super-Yang Mills</a:t>
            </a:r>
          </a:p>
          <a:p>
            <a:pPr algn="ctr"/>
            <a:r>
              <a:rPr lang="en-GB" sz="2000" dirty="0" smtClean="0"/>
              <a:t>CFT</a:t>
            </a:r>
            <a:endParaRPr lang="pt-PT" sz="2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6248400" y="1981200"/>
            <a:ext cx="2590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Anti de Sitter space</a:t>
            </a:r>
          </a:p>
          <a:p>
            <a:pPr algn="ctr"/>
            <a:r>
              <a:rPr lang="en-GB" sz="2000" dirty="0" err="1" smtClean="0"/>
              <a:t>AdS</a:t>
            </a:r>
            <a:endParaRPr lang="pt-PT" sz="20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1600200" y="228600"/>
            <a:ext cx="411480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Holographic techniques in condensed matter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5715000" y="63246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b="1" dirty="0" smtClean="0"/>
              <a:t>D 81</a:t>
            </a:r>
            <a:r>
              <a:rPr lang="en-US" sz="1600" dirty="0" smtClean="0"/>
              <a:t>, 041901 (2010) </a:t>
            </a:r>
            <a:endParaRPr lang="pt-PT" sz="1600" dirty="0"/>
          </a:p>
        </p:txBody>
      </p:sp>
      <p:sp>
        <p:nvSpPr>
          <p:cNvPr id="28" name="Rectângulo 27"/>
          <p:cNvSpPr/>
          <p:nvPr/>
        </p:nvSpPr>
        <p:spPr>
          <a:xfrm>
            <a:off x="5715000" y="58674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/>
              <a:t>JHEP </a:t>
            </a:r>
            <a:r>
              <a:rPr lang="pt-PT" sz="1600" b="1" dirty="0" smtClean="0"/>
              <a:t>1004:092 </a:t>
            </a:r>
            <a:r>
              <a:rPr lang="pt-PT" sz="1600" dirty="0" smtClean="0"/>
              <a:t>(2010)</a:t>
            </a:r>
            <a:endParaRPr lang="pt-PT" sz="16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248400" y="1295400"/>
            <a:ext cx="2590800" cy="707886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Weakly </a:t>
            </a:r>
            <a:r>
              <a:rPr lang="en-US" sz="2000" b="1" dirty="0">
                <a:solidFill>
                  <a:schemeClr val="bg1"/>
                </a:solidFill>
              </a:rPr>
              <a:t>coupled                                           </a:t>
            </a:r>
            <a:r>
              <a:rPr lang="en-US" sz="2000" b="1" dirty="0" smtClean="0">
                <a:solidFill>
                  <a:schemeClr val="bg1"/>
                </a:solidFill>
              </a:rPr>
              <a:t>gravity  dual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Seta para a esquerda e para a direita 23"/>
          <p:cNvSpPr/>
          <p:nvPr/>
        </p:nvSpPr>
        <p:spPr bwMode="auto">
          <a:xfrm>
            <a:off x="3810000" y="2133600"/>
            <a:ext cx="1828800" cy="457200"/>
          </a:xfrm>
          <a:prstGeom prst="leftRightArrow">
            <a:avLst/>
          </a:prstGeom>
          <a:solidFill>
            <a:schemeClr val="accent5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15240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733800"/>
            <a:ext cx="1371600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" name="CaixaDeTexto 33"/>
          <p:cNvSpPr txBox="1"/>
          <p:nvPr/>
        </p:nvSpPr>
        <p:spPr>
          <a:xfrm>
            <a:off x="5486400" y="5105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Franco</a:t>
            </a:r>
          </a:p>
          <a:p>
            <a:pPr algn="ctr"/>
            <a:r>
              <a:rPr lang="en-GB" sz="2000" dirty="0" smtClean="0"/>
              <a:t>Santa Barbara </a:t>
            </a:r>
            <a:endParaRPr lang="pt-PT" sz="20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7467600" y="5105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Rodriguez</a:t>
            </a:r>
          </a:p>
          <a:p>
            <a:pPr algn="ctr"/>
            <a:r>
              <a:rPr lang="en-GB" sz="2000" dirty="0" smtClean="0"/>
              <a:t>Princeton</a:t>
            </a:r>
            <a:endParaRPr lang="pt-PT" sz="2000" dirty="0"/>
          </a:p>
        </p:txBody>
      </p:sp>
      <p:pic>
        <p:nvPicPr>
          <p:cNvPr id="37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1524000" cy="1295400"/>
          </a:xfrm>
          <a:prstGeom prst="rect">
            <a:avLst/>
          </a:prstGeom>
          <a:noFill/>
        </p:spPr>
      </p:pic>
      <p:sp>
        <p:nvSpPr>
          <p:cNvPr id="20" name="CaixaDeTexto 19"/>
          <p:cNvSpPr txBox="1"/>
          <p:nvPr/>
        </p:nvSpPr>
        <p:spPr>
          <a:xfrm>
            <a:off x="5715000" y="228600"/>
            <a:ext cx="3200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AdS</a:t>
            </a:r>
            <a:r>
              <a:rPr lang="en-GB" sz="2000" dirty="0" smtClean="0"/>
              <a:t>-CFT correspondence</a:t>
            </a:r>
            <a:endParaRPr lang="pt-PT" sz="2000" dirty="0"/>
          </a:p>
        </p:txBody>
      </p:sp>
      <p:sp>
        <p:nvSpPr>
          <p:cNvPr id="22" name="Rectângulo 21"/>
          <p:cNvSpPr/>
          <p:nvPr/>
        </p:nvSpPr>
        <p:spPr>
          <a:xfrm>
            <a:off x="5715000" y="762000"/>
            <a:ext cx="32004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/>
              <a:t>Maldacena’s</a:t>
            </a:r>
            <a:r>
              <a:rPr lang="en-GB" sz="2000" dirty="0" smtClean="0"/>
              <a:t> conjecture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2209800" y="2743200"/>
            <a:ext cx="3962400" cy="40011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QCD Quark gluon plasma</a:t>
            </a:r>
            <a:endParaRPr lang="pt-PT" sz="20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209800" y="3200400"/>
            <a:ext cx="396240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Condensed matter</a:t>
            </a:r>
            <a:endParaRPr lang="pt-PT" sz="2000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248400" y="2743200"/>
            <a:ext cx="21336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/>
              <a:t>Gubser</a:t>
            </a:r>
            <a:r>
              <a:rPr lang="en-GB" sz="2000" dirty="0" smtClean="0"/>
              <a:t>, Son                   </a:t>
            </a:r>
            <a:endParaRPr lang="pt-PT" sz="2000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219200" y="2743200"/>
            <a:ext cx="914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2003</a:t>
            </a:r>
            <a:endParaRPr lang="pt-PT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19200" y="3200400"/>
            <a:ext cx="914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2008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33528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Arial Rounded MT Bold" pitchFamily="34" charset="0"/>
              </a:rPr>
              <a:t>Problems</a:t>
            </a:r>
            <a:r>
              <a:rPr lang="en-US" dirty="0" smtClean="0">
                <a:latin typeface="Arial Rounded MT Bold" pitchFamily="34" charset="0"/>
              </a:rPr>
              <a:t> 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30755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686800" cy="461665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1.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Estimation of the validity of the 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AdS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-CFT approach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686800" cy="461665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2. Large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limit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676400" y="2971800"/>
            <a:ext cx="61722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For what condensed matter systems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are these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problems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minimized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?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61722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</a:rPr>
              <a:t>Phase Transitions triggered by thermal fluctuations</a:t>
            </a:r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609600" y="5257800"/>
            <a:ext cx="78486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1. Microscopic Hamiltonian is not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important 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09600" y="6019800"/>
            <a:ext cx="78486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2. Large N approximation </a:t>
            </a: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OK  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457200" y="4648200"/>
            <a:ext cx="1219200" cy="5191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Arial Rounded MT Bold" pitchFamily="34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6902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057400"/>
            <a:ext cx="315912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280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8153400" cy="4064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1.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d=2+1 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and AdS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4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geometry</a:t>
            </a:r>
          </a:p>
        </p:txBody>
      </p:sp>
      <p:sp>
        <p:nvSpPr>
          <p:cNvPr id="332806" name="Text Box 6"/>
          <p:cNvSpPr txBox="1">
            <a:spLocks noChangeArrowheads="1"/>
          </p:cNvSpPr>
          <p:nvPr/>
        </p:nvSpPr>
        <p:spPr bwMode="auto">
          <a:xfrm>
            <a:off x="457200" y="4648200"/>
            <a:ext cx="8153400" cy="3968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2. For c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= c</a:t>
            </a:r>
            <a:r>
              <a:rPr lang="en-US" sz="20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 = 0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mean field results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153400" cy="396875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3. Gauge field A is U(1) and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 is a scalar</a:t>
            </a:r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457200" y="5715000"/>
            <a:ext cx="8153400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4. The dual CFT </a:t>
            </a:r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(quiver SU(N) gauge theory)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is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known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for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some ƒ</a:t>
            </a:r>
            <a:endParaRPr lang="en-US" sz="2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457200" y="6248400"/>
            <a:ext cx="8153400" cy="40011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5.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By tuning  ƒ  we can </a:t>
            </a:r>
            <a:r>
              <a:rPr lang="en-US" sz="2000" dirty="0" smtClean="0">
                <a:solidFill>
                  <a:schemeClr val="bg1"/>
                </a:solidFill>
                <a:latin typeface="Arial Rounded MT Bold" pitchFamily="34" charset="0"/>
              </a:rPr>
              <a:t>reproduce different </a:t>
            </a:r>
            <a:r>
              <a:rPr lang="en-US" sz="2000" dirty="0">
                <a:solidFill>
                  <a:schemeClr val="bg1"/>
                </a:solidFill>
                <a:latin typeface="Arial Rounded MT Bold" pitchFamily="34" charset="0"/>
              </a:rPr>
              <a:t>phase transitions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81000" y="304800"/>
            <a:ext cx="8229600" cy="52322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  <a:latin typeface="Arial Rounded MT Bold" pitchFamily="34" charset="0"/>
              </a:rPr>
              <a:t>Holographic approach to phase transitions</a:t>
            </a:r>
            <a:endParaRPr lang="en-US" sz="2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2514600" y="838200"/>
            <a:ext cx="32004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Phys. Rev. </a:t>
            </a:r>
            <a:r>
              <a:rPr lang="en-US" sz="1600" b="1" dirty="0" smtClean="0"/>
              <a:t>D 81</a:t>
            </a:r>
            <a:r>
              <a:rPr lang="en-US" sz="1600" dirty="0" smtClean="0"/>
              <a:t>, 041901 (2010) </a:t>
            </a:r>
            <a:endParaRPr lang="pt-PT" sz="1600" dirty="0"/>
          </a:p>
        </p:txBody>
      </p:sp>
      <p:pic>
        <p:nvPicPr>
          <p:cNvPr id="38400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590800"/>
            <a:ext cx="65817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505200"/>
            <a:ext cx="9429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505200"/>
            <a:ext cx="150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400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3581400"/>
            <a:ext cx="1914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228600"/>
            <a:ext cx="3962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How are </a:t>
            </a:r>
            <a:r>
              <a:rPr lang="en-US" sz="2400" dirty="0" smtClean="0">
                <a:solidFill>
                  <a:schemeClr val="bg1"/>
                </a:solidFill>
              </a:rPr>
              <a:t>results </a:t>
            </a:r>
            <a:r>
              <a:rPr lang="en-US" sz="2400" dirty="0">
                <a:solidFill>
                  <a:schemeClr val="bg1"/>
                </a:solidFill>
              </a:rPr>
              <a:t>obtained?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1. Einstein equations for the scalar and electromagnetic field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3505200"/>
            <a:ext cx="8458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2. Boundary conditions from the </a:t>
            </a:r>
            <a:r>
              <a:rPr lang="en-US" sz="2400" dirty="0" err="1" smtClean="0">
                <a:solidFill>
                  <a:schemeClr val="bg1"/>
                </a:solidFill>
              </a:rPr>
              <a:t>AdS</a:t>
            </a:r>
            <a:r>
              <a:rPr lang="en-US" sz="2400" dirty="0" smtClean="0">
                <a:solidFill>
                  <a:schemeClr val="bg1"/>
                </a:solidFill>
              </a:rPr>
              <a:t>-CFT dictionary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81000" y="4648200"/>
            <a:ext cx="1676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Boundary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381000" y="5257800"/>
            <a:ext cx="16764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Horizon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381000" y="6019800"/>
            <a:ext cx="54102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smtClean="0">
                <a:solidFill>
                  <a:schemeClr val="bg1"/>
                </a:solidFill>
              </a:rPr>
              <a:t>Scalar condensate </a:t>
            </a:r>
            <a:r>
              <a:rPr lang="en-US" sz="2400" dirty="0">
                <a:solidFill>
                  <a:schemeClr val="bg1"/>
                </a:solidFill>
              </a:rPr>
              <a:t>of the dual </a:t>
            </a:r>
            <a:r>
              <a:rPr lang="en-US" sz="2400" dirty="0" smtClean="0">
                <a:solidFill>
                  <a:schemeClr val="bg1"/>
                </a:solidFill>
              </a:rPr>
              <a:t>CFT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65436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410200"/>
            <a:ext cx="3352800" cy="4476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419600"/>
            <a:ext cx="5133975" cy="9715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29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562600"/>
            <a:ext cx="2133600" cy="1000125"/>
          </a:xfrm>
          <a:prstGeom prst="rect">
            <a:avLst/>
          </a:prstGeom>
          <a:solidFill>
            <a:schemeClr val="accent5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52400"/>
            <a:ext cx="4343400" cy="46166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Calculation of the conductivity 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05400" y="1066800"/>
          <a:ext cx="3733800" cy="609600"/>
        </p:xfrm>
        <a:graphic>
          <a:graphicData uri="http://schemas.openxmlformats.org/presentationml/2006/ole">
            <p:oleObj spid="_x0000_s381954" name="Equation" r:id="rId3" imgW="1104840" imgH="241200" progId="Equation.3">
              <p:embed/>
            </p:oleObj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3400" y="1066800"/>
            <a:ext cx="43434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1. Introduce perturbation in  the bulk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2057400"/>
            <a:ext cx="4343400" cy="40011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2. Solve the equation of motion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2514600"/>
            <a:ext cx="537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4191000"/>
            <a:ext cx="3124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with boundary </a:t>
            </a:r>
            <a:r>
              <a:rPr lang="en-US" sz="2000" dirty="0" smtClean="0">
                <a:solidFill>
                  <a:schemeClr val="bg1"/>
                </a:solidFill>
              </a:rPr>
              <a:t>conditions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10000"/>
            <a:ext cx="28543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3810000" y="4343400"/>
            <a:ext cx="14478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Horizon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810000" y="3962400"/>
            <a:ext cx="1447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Boundary</a:t>
            </a:r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4267200"/>
            <a:ext cx="29225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5638800"/>
            <a:ext cx="34401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09600" y="5257800"/>
            <a:ext cx="3886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3. Find retarded Green Function</a:t>
            </a:r>
          </a:p>
        </p:txBody>
      </p:sp>
      <p:pic>
        <p:nvPicPr>
          <p:cNvPr id="9234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1054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609600" y="6172200"/>
            <a:ext cx="3886200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4. Compute conductivity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6705600" cy="396875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For c</a:t>
            </a:r>
            <a:r>
              <a:rPr lang="en-US" sz="2000" baseline="-2500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 &gt; 1 or c</a:t>
            </a:r>
            <a:r>
              <a:rPr lang="en-US" sz="2000" baseline="-250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 &gt; 0 the transition becomes first order </a:t>
            </a:r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1306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62400"/>
            <a:ext cx="40592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4038600" y="1295400"/>
            <a:ext cx="4953000" cy="1200329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jump in the condensate at the critical temperature is clearly observed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&gt;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4267200" y="4038600"/>
            <a:ext cx="4572000" cy="1200329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discontinuity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&gt; 1 is a signature of a first order phase transition.</a:t>
            </a:r>
          </a:p>
        </p:txBody>
      </p:sp>
      <p:pic>
        <p:nvPicPr>
          <p:cNvPr id="3338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5638800"/>
            <a:ext cx="4275138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304800" y="228600"/>
            <a:ext cx="1905000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Results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2362200" y="228600"/>
            <a:ext cx="6553200" cy="7016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Rounded MT Bold" pitchFamily="34" charset="0"/>
              </a:rPr>
              <a:t>Second order phase transitions with non mean field critical exponents different are also accessible     </a:t>
            </a:r>
          </a:p>
        </p:txBody>
      </p:sp>
      <p:pic>
        <p:nvPicPr>
          <p:cNvPr id="3348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030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pitchFamily="34" charset="0"/>
              </a:rPr>
              <a:t>1. For c</a:t>
            </a:r>
            <a:r>
              <a:rPr lang="en-US" sz="2000" baseline="-25000">
                <a:latin typeface="Arial Rounded MT Bold" pitchFamily="34" charset="0"/>
              </a:rPr>
              <a:t>3 </a:t>
            </a:r>
            <a:r>
              <a:rPr lang="en-US" sz="2000">
                <a:latin typeface="Arial Rounded MT Bold" pitchFamily="34" charset="0"/>
              </a:rPr>
              <a:t>&lt; -1  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572000" y="1066800"/>
          <a:ext cx="3733800" cy="457200"/>
        </p:xfrm>
        <a:graphic>
          <a:graphicData uri="http://schemas.openxmlformats.org/presentationml/2006/ole">
            <p:oleObj spid="_x0000_s367618" name="Equation" r:id="rId4" imgW="2171520" imgH="253800" progId="Equation.3">
              <p:embed/>
            </p:oleObj>
          </a:graphicData>
        </a:graphic>
      </p:graphicFrame>
      <p:pic>
        <p:nvPicPr>
          <p:cNvPr id="334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1752600"/>
            <a:ext cx="3159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pitchFamily="34" charset="0"/>
              </a:rPr>
              <a:t>2. For</a:t>
            </a:r>
            <a:r>
              <a:rPr lang="en-US" sz="1800"/>
              <a:t>  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5562600" y="1752600"/>
          <a:ext cx="2514600" cy="457200"/>
        </p:xfrm>
        <a:graphic>
          <a:graphicData uri="http://schemas.openxmlformats.org/presentationml/2006/ole">
            <p:oleObj spid="_x0000_s367619" name="Equation" r:id="rId6" imgW="1485720" imgH="215640" progId="Equation.3">
              <p:embed/>
            </p:oleObj>
          </a:graphicData>
        </a:graphic>
      </p:graphicFrame>
      <p:sp>
        <p:nvSpPr>
          <p:cNvPr id="334857" name="Rectangle 9"/>
          <p:cNvSpPr>
            <a:spLocks noChangeArrowheads="1"/>
          </p:cNvSpPr>
          <p:nvPr/>
        </p:nvSpPr>
        <p:spPr bwMode="auto">
          <a:xfrm>
            <a:off x="5029200" y="2819400"/>
            <a:ext cx="3886200" cy="156966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Condensate for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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 = -1 and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 = ½. </a:t>
            </a:r>
            <a:r>
              <a:rPr lang="el-GR" sz="24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= 1, 0.80, 0.65, 0.5 for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sym typeface="Symbol" pitchFamily="18" charset="2"/>
              </a:rPr>
              <a:t> =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3, 3.25, 3.5, 4,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respectively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graphicFrame>
        <p:nvGraphicFramePr>
          <p:cNvPr id="334858" name="Object 10"/>
          <p:cNvGraphicFramePr>
            <a:graphicFrameLocks noChangeAspect="1"/>
          </p:cNvGraphicFramePr>
          <p:nvPr/>
        </p:nvGraphicFramePr>
        <p:xfrm>
          <a:off x="5638800" y="4495800"/>
          <a:ext cx="2133600" cy="1219200"/>
        </p:xfrm>
        <a:graphic>
          <a:graphicData uri="http://schemas.openxmlformats.org/presentationml/2006/ole">
            <p:oleObj spid="_x0000_s367620" name="Equation" r:id="rId7" imgW="647640" imgH="393480" progId="Equation.3">
              <p:embed/>
            </p:oleObj>
          </a:graphicData>
        </a:graphic>
      </p:graphicFrame>
      <p:sp>
        <p:nvSpPr>
          <p:cNvPr id="334860" name="Rectangle 12"/>
          <p:cNvSpPr>
            <a:spLocks noChangeArrowheads="1"/>
          </p:cNvSpPr>
          <p:nvPr/>
        </p:nvSpPr>
        <p:spPr bwMode="auto">
          <a:xfrm>
            <a:off x="304800" y="254000"/>
            <a:ext cx="1782763" cy="519113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Rounded MT Bold" pitchFamily="34" charset="0"/>
              </a:rPr>
              <a:t>Results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6934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1066800" y="1371600"/>
            <a:ext cx="6705600" cy="1200329"/>
          </a:xfrm>
          <a:prstGeom prst="rect">
            <a:avLst/>
          </a:prstGeom>
          <a:solidFill>
            <a:schemeClr val="accent1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The spectroscopic gap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becomes 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larger and the coherence peak  narrower as c</a:t>
            </a:r>
            <a:r>
              <a:rPr lang="en-US" sz="2400" baseline="-25000" dirty="0">
                <a:solidFill>
                  <a:schemeClr val="bg1"/>
                </a:solidFill>
                <a:latin typeface="Arial Rounded MT Bold" pitchFamily="34" charset="0"/>
              </a:rPr>
              <a:t>4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 increases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5878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2057400" cy="579438"/>
          </a:xfrm>
          <a:prstGeom prst="rect">
            <a:avLst/>
          </a:prstGeom>
          <a:solidFill>
            <a:srgbClr val="000066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Results III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2590800" y="990600"/>
            <a:ext cx="38862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  <a:latin typeface="Arial Rounded MT Bold" pitchFamily="34" charset="0"/>
              </a:rPr>
              <a:t>Future</a:t>
            </a:r>
          </a:p>
        </p:txBody>
      </p:sp>
      <p:sp>
        <p:nvSpPr>
          <p:cNvPr id="336902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8458200" cy="461665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1. Extend results to </a:t>
            </a:r>
            <a:r>
              <a:rPr lang="el-GR" sz="24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β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&lt;1/2</a:t>
            </a:r>
            <a:endParaRPr lang="el-GR" sz="2400" dirty="0">
              <a:solidFill>
                <a:schemeClr val="bg1"/>
              </a:solidFill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381000" y="3581400"/>
            <a:ext cx="8458200" cy="46166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2. Adapt holographic techniques to spin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8458200" cy="830997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3. Effect of phase fluctuations. </a:t>
            </a:r>
            <a:r>
              <a:rPr lang="en-US" sz="2400" dirty="0" err="1">
                <a:solidFill>
                  <a:schemeClr val="bg1"/>
                </a:solidFill>
                <a:latin typeface="Arial Rounded MT Bold" pitchFamily="34" charset="0"/>
              </a:rPr>
              <a:t>Mermin</a:t>
            </a: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-Wegner theorem?</a:t>
            </a:r>
          </a:p>
        </p:txBody>
      </p:sp>
      <p:sp>
        <p:nvSpPr>
          <p:cNvPr id="336905" name="Text Box 9"/>
          <p:cNvSpPr txBox="1">
            <a:spLocks noChangeArrowheads="1"/>
          </p:cNvSpPr>
          <p:nvPr/>
        </p:nvSpPr>
        <p:spPr bwMode="auto">
          <a:xfrm>
            <a:off x="381000" y="5867400"/>
            <a:ext cx="8458200" cy="46166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Arial Rounded MT Bold" pitchFamily="34" charset="0"/>
              </a:rPr>
              <a:t>4. Relevance in high temperature superconductors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743200"/>
            <a:ext cx="3657600" cy="1098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143000"/>
            <a:ext cx="5568950" cy="1066800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26670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Non oscillatory terms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648200"/>
            <a:ext cx="60960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4648200"/>
            <a:ext cx="2667000" cy="892552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Oscillatory terms in </a:t>
            </a:r>
            <a:r>
              <a:rPr lang="en-US" sz="2400" b="1" dirty="0" smtClean="0">
                <a:solidFill>
                  <a:schemeClr val="bg1"/>
                </a:solidFill>
              </a:rPr>
              <a:t>L, </a:t>
            </a:r>
            <a:r>
              <a:rPr lang="en-US" sz="2800" b="1" dirty="0" smtClean="0">
                <a:solidFill>
                  <a:schemeClr val="bg1"/>
                </a:solidFill>
                <a:sym typeface="Symbol"/>
              </a:rPr>
              <a:t>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28600" y="304800"/>
            <a:ext cx="4343400" cy="584775"/>
          </a:xfrm>
          <a:prstGeom prst="rect">
            <a:avLst/>
          </a:prstGeom>
          <a:solidFill>
            <a:srgbClr val="000066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Expansion 1/</a:t>
            </a:r>
            <a:r>
              <a:rPr lang="en-US" dirty="0" err="1" smtClean="0">
                <a:solidFill>
                  <a:schemeClr val="bg1"/>
                </a:solidFill>
              </a:rPr>
              <a:t>k</a:t>
            </a:r>
            <a:r>
              <a:rPr lang="en-US" baseline="-25000" dirty="0" err="1" smtClean="0">
                <a:solidFill>
                  <a:schemeClr val="bg1"/>
                </a:solidFill>
              </a:rPr>
              <a:t>F</a:t>
            </a:r>
            <a:r>
              <a:rPr lang="en-US" dirty="0" err="1" smtClean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 &lt;&lt; 1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5486400"/>
            <a:ext cx="2667000" cy="7016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err="1" smtClean="0"/>
              <a:t>Gutzwiller’s</a:t>
            </a:r>
            <a:r>
              <a:rPr lang="en-US" sz="2000" dirty="0" smtClean="0"/>
              <a:t> </a:t>
            </a:r>
            <a:r>
              <a:rPr lang="en-US" sz="2000" dirty="0"/>
              <a:t>trace formula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8600" y="3429000"/>
            <a:ext cx="2667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Weyl’s</a:t>
            </a:r>
            <a:r>
              <a:rPr lang="en-US" sz="2400" dirty="0" smtClean="0"/>
              <a:t> expansion</a:t>
            </a:r>
            <a:endParaRPr lang="pt-PT" sz="2400" dirty="0"/>
          </a:p>
        </p:txBody>
      </p:sp>
      <p:sp>
        <p:nvSpPr>
          <p:cNvPr id="11" name="Rectângulo 10"/>
          <p:cNvSpPr/>
          <p:nvPr/>
        </p:nvSpPr>
        <p:spPr bwMode="auto">
          <a:xfrm>
            <a:off x="2438400" y="1219200"/>
            <a:ext cx="5562600" cy="838200"/>
          </a:xfrm>
          <a:prstGeom prst="rect">
            <a:avLst/>
          </a:prstGeom>
          <a:solidFill>
            <a:schemeClr val="accent1">
              <a:lumMod val="90000"/>
              <a:alpha val="1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12954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914400"/>
            <a:ext cx="1219200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914400"/>
            <a:ext cx="1219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200400"/>
            <a:ext cx="11430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914400"/>
            <a:ext cx="144780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09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971800"/>
            <a:ext cx="16002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8150" y="5029200"/>
            <a:ext cx="167005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29200" y="5083175"/>
            <a:ext cx="1371600" cy="154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" y="5172075"/>
            <a:ext cx="1371600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057400" y="5257800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1004" name="Text Box 12"/>
          <p:cNvSpPr txBox="1">
            <a:spLocks noChangeArrowheads="1"/>
          </p:cNvSpPr>
          <p:nvPr/>
        </p:nvSpPr>
        <p:spPr bwMode="auto">
          <a:xfrm>
            <a:off x="228600" y="274638"/>
            <a:ext cx="20574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E. Yuzbashyan, Rutgers</a:t>
            </a:r>
          </a:p>
        </p:txBody>
      </p:sp>
      <p:sp>
        <p:nvSpPr>
          <p:cNvPr id="341005" name="Text Box 13"/>
          <p:cNvSpPr txBox="1">
            <a:spLocks noChangeArrowheads="1"/>
          </p:cNvSpPr>
          <p:nvPr/>
        </p:nvSpPr>
        <p:spPr bwMode="auto">
          <a:xfrm>
            <a:off x="2057400" y="228600"/>
            <a:ext cx="2514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B. Altshuler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Columbia</a:t>
            </a:r>
          </a:p>
        </p:txBody>
      </p:sp>
      <p:sp>
        <p:nvSpPr>
          <p:cNvPr id="341006" name="Text Box 14"/>
          <p:cNvSpPr txBox="1">
            <a:spLocks noChangeArrowheads="1"/>
          </p:cNvSpPr>
          <p:nvPr/>
        </p:nvSpPr>
        <p:spPr bwMode="auto">
          <a:xfrm>
            <a:off x="3886200" y="228600"/>
            <a:ext cx="2743200" cy="731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JD Urbina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Regensburg</a:t>
            </a:r>
          </a:p>
        </p:txBody>
      </p:sp>
      <p:sp>
        <p:nvSpPr>
          <p:cNvPr id="341007" name="Text Box 15"/>
          <p:cNvSpPr txBox="1">
            <a:spLocks noChangeArrowheads="1"/>
          </p:cNvSpPr>
          <p:nvPr/>
        </p:nvSpPr>
        <p:spPr bwMode="auto">
          <a:xfrm>
            <a:off x="6629400" y="274638"/>
            <a:ext cx="20574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S. Bose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Stuttgart</a:t>
            </a: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7086600" y="2286000"/>
            <a:ext cx="2057400" cy="868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M. Tezuka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   Kyoto</a:t>
            </a: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6858000" y="4389438"/>
            <a:ext cx="29718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  S. Franco,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Santa Barbara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5257800" y="4389438"/>
            <a:ext cx="22860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K. Kern,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Stuttgart</a:t>
            </a: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2057400" y="4618038"/>
            <a:ext cx="1371600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J. Wang 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Singapore</a:t>
            </a: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228600" y="4572000"/>
            <a:ext cx="2514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D. Rodriguez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Queen Mary</a:t>
            </a: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-228600" y="2514600"/>
            <a:ext cx="22860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K. Richter</a:t>
            </a: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 Regensburg</a:t>
            </a:r>
          </a:p>
        </p:txBody>
      </p:sp>
      <p:sp>
        <p:nvSpPr>
          <p:cNvPr id="341014" name="AutoShape 22"/>
          <p:cNvSpPr>
            <a:spLocks noChangeArrowheads="1"/>
          </p:cNvSpPr>
          <p:nvPr/>
        </p:nvSpPr>
        <p:spPr bwMode="auto">
          <a:xfrm>
            <a:off x="2286000" y="2743200"/>
            <a:ext cx="1828800" cy="1600200"/>
          </a:xfrm>
          <a:prstGeom prst="wedgeRoundRectCallout">
            <a:avLst>
              <a:gd name="adj1" fmla="val 70269"/>
              <a:gd name="adj2" fmla="val 5690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dirty="0">
              <a:solidFill>
                <a:srgbClr val="000000"/>
              </a:solidFill>
              <a:cs typeface="DejaVu Sans" pitchFamily="34" charset="2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dirty="0" smtClean="0">
                <a:solidFill>
                  <a:srgbClr val="000000"/>
                </a:solidFill>
                <a:cs typeface="DejaVu Sans" pitchFamily="34" charset="2"/>
              </a:rPr>
              <a:t>Let’s do it!!</a:t>
            </a:r>
            <a:endParaRPr lang="en-US" sz="2400" b="1" dirty="0">
              <a:solidFill>
                <a:srgbClr val="000000"/>
              </a:solidFill>
              <a:cs typeface="DejaVu Sans" pitchFamily="34" charset="2"/>
            </a:endParaRPr>
          </a:p>
          <a:p>
            <a:pPr algn="ctr"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cs typeface="DejaVu Sans" pitchFamily="34" charset="2"/>
              </a:rPr>
              <a:t> </a:t>
            </a:r>
          </a:p>
        </p:txBody>
      </p:sp>
      <p:pic>
        <p:nvPicPr>
          <p:cNvPr id="341015" name="Picture 2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2971800"/>
            <a:ext cx="1352550" cy="140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3657600" y="4389438"/>
            <a:ext cx="1371600" cy="868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P. Naidon</a:t>
            </a:r>
          </a:p>
          <a:p>
            <a:pPr defTabSz="457200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>
                <a:solidFill>
                  <a:srgbClr val="000000"/>
                </a:solidFill>
                <a:cs typeface="DejaVu Sans" pitchFamily="34" charset="2"/>
              </a:rPr>
              <a:t>Tokyo</a:t>
            </a:r>
          </a:p>
        </p:txBody>
      </p:sp>
      <p:pic>
        <p:nvPicPr>
          <p:cNvPr id="341017" name="Picture 2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57600" y="5143500"/>
            <a:ext cx="1143000" cy="1485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85800"/>
            <a:ext cx="6477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6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51054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Are these effects important?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79557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3810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 Mean level spacing</a:t>
            </a:r>
            <a:endParaRPr lang="el-GR" sz="2400" b="1">
              <a:solidFill>
                <a:schemeClr val="bg1"/>
              </a:solidFill>
              <a:cs typeface="Arial" pitchFamily="34" charset="0"/>
              <a:sym typeface="Symbol" pitchFamily="18" charset="2"/>
            </a:endParaRPr>
          </a:p>
        </p:txBody>
      </p:sp>
      <p:sp>
        <p:nvSpPr>
          <p:cNvPr id="279558" name="Text Box 6"/>
          <p:cNvSpPr txBox="1">
            <a:spLocks noChangeArrowheads="1"/>
          </p:cNvSpPr>
          <p:nvPr/>
        </p:nvSpPr>
        <p:spPr bwMode="auto">
          <a:xfrm>
            <a:off x="381000" y="1219200"/>
            <a:ext cx="38100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>
                <a:solidFill>
                  <a:schemeClr val="bg1"/>
                </a:solidFill>
                <a:sym typeface="Symbol" pitchFamily="18" charset="2"/>
              </a:rPr>
              <a:t> Superconducting gap</a:t>
            </a:r>
          </a:p>
        </p:txBody>
      </p:sp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381000" y="2819400"/>
            <a:ext cx="38100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</a:t>
            </a:r>
            <a:r>
              <a:rPr lang="en-US" sz="2400" b="1" baseline="-25000" dirty="0" smtClean="0">
                <a:solidFill>
                  <a:schemeClr val="bg1"/>
                </a:solidFill>
                <a:sym typeface="Symbol" pitchFamily="18" charset="2"/>
              </a:rPr>
              <a:t>F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Fermi Energy</a:t>
            </a:r>
            <a:r>
              <a:rPr lang="en-US" sz="1800" dirty="0">
                <a:solidFill>
                  <a:schemeClr val="bg1"/>
                </a:solidFill>
                <a:sym typeface="Symbol" pitchFamily="18" charset="2"/>
              </a:rPr>
              <a:t> </a:t>
            </a:r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4800600" y="1219200"/>
            <a:ext cx="38862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L  typical length</a:t>
            </a:r>
          </a:p>
        </p:txBody>
      </p:sp>
      <p:sp>
        <p:nvSpPr>
          <p:cNvPr id="279561" name="Text Box 9"/>
          <p:cNvSpPr txBox="1">
            <a:spLocks noChangeArrowheads="1"/>
          </p:cNvSpPr>
          <p:nvPr/>
        </p:nvSpPr>
        <p:spPr bwMode="auto">
          <a:xfrm>
            <a:off x="4800600" y="1981200"/>
            <a:ext cx="3886200" cy="457200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l coherence length</a:t>
            </a:r>
            <a:r>
              <a:rPr lang="en-US" sz="1800"/>
              <a:t> </a:t>
            </a:r>
          </a:p>
        </p:txBody>
      </p:sp>
      <p:sp>
        <p:nvSpPr>
          <p:cNvPr id="279562" name="Text Box 10"/>
          <p:cNvSpPr txBox="1">
            <a:spLocks noChangeArrowheads="1"/>
          </p:cNvSpPr>
          <p:nvPr/>
        </p:nvSpPr>
        <p:spPr bwMode="auto">
          <a:xfrm>
            <a:off x="4800600" y="2819400"/>
            <a:ext cx="38862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 dirty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cs typeface="Arial" pitchFamily="34" charset="0"/>
              </a:rPr>
              <a:t>SC </a:t>
            </a:r>
            <a:r>
              <a:rPr lang="en-US" sz="2400" b="1" dirty="0" smtClean="0">
                <a:solidFill>
                  <a:schemeClr val="bg1"/>
                </a:solidFill>
              </a:rPr>
              <a:t>coherence </a:t>
            </a:r>
            <a:r>
              <a:rPr lang="en-US" sz="2400" b="1" dirty="0">
                <a:solidFill>
                  <a:schemeClr val="bg1"/>
                </a:solidFill>
              </a:rPr>
              <a:t>length </a:t>
            </a:r>
          </a:p>
        </p:txBody>
      </p:sp>
      <p:sp>
        <p:nvSpPr>
          <p:cNvPr id="279563" name="Text Box 11"/>
          <p:cNvSpPr txBox="1">
            <a:spLocks noChangeArrowheads="1"/>
          </p:cNvSpPr>
          <p:nvPr/>
        </p:nvSpPr>
        <p:spPr bwMode="auto">
          <a:xfrm>
            <a:off x="2971800" y="3886200"/>
            <a:ext cx="2362200" cy="57943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Conditions</a:t>
            </a:r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685800" y="4724400"/>
            <a:ext cx="19812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BCS                                        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&lt;&lt; 1</a:t>
            </a:r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209800" cy="830997"/>
          </a:xfrm>
          <a:prstGeom prst="rect">
            <a:avLst/>
          </a:prstGeom>
          <a:solidFill>
            <a:schemeClr val="accent1">
              <a:lumMod val="2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Semiclassical1/</a:t>
            </a:r>
            <a:r>
              <a:rPr lang="en-US" sz="2400" b="1" dirty="0" err="1">
                <a:solidFill>
                  <a:schemeClr val="bg1"/>
                </a:solidFill>
              </a:rPr>
              <a:t>k</a:t>
            </a:r>
            <a:r>
              <a:rPr lang="en-US" sz="2400" b="1" baseline="-25000" dirty="0" err="1">
                <a:solidFill>
                  <a:schemeClr val="bg1"/>
                </a:solidFill>
              </a:rPr>
              <a:t>F</a:t>
            </a:r>
            <a:r>
              <a:rPr lang="en-US" sz="2400" b="1" dirty="0" err="1">
                <a:solidFill>
                  <a:schemeClr val="bg1"/>
                </a:solidFill>
              </a:rPr>
              <a:t>L</a:t>
            </a:r>
            <a:r>
              <a:rPr lang="en-US" sz="2400" b="1" dirty="0">
                <a:solidFill>
                  <a:schemeClr val="bg1"/>
                </a:solidFill>
              </a:rPr>
              <a:t> &lt;&lt; 1</a:t>
            </a:r>
          </a:p>
        </p:txBody>
      </p:sp>
      <p:sp>
        <p:nvSpPr>
          <p:cNvPr id="279566" name="Text Box 14"/>
          <p:cNvSpPr txBox="1">
            <a:spLocks noChangeArrowheads="1"/>
          </p:cNvSpPr>
          <p:nvPr/>
        </p:nvSpPr>
        <p:spPr bwMode="auto">
          <a:xfrm>
            <a:off x="5638800" y="4724400"/>
            <a:ext cx="3200400" cy="830997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Quantum coherence                       l &gt;&gt; L  </a:t>
            </a:r>
            <a:r>
              <a:rPr lang="el-GR" sz="2400" b="1" dirty="0">
                <a:solidFill>
                  <a:schemeClr val="bg1"/>
                </a:solidFill>
                <a:cs typeface="Arial" pitchFamily="34" charset="0"/>
              </a:rPr>
              <a:t>ξ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 &gt;&gt; L</a:t>
            </a:r>
          </a:p>
        </p:txBody>
      </p:sp>
      <p:sp>
        <p:nvSpPr>
          <p:cNvPr id="279567" name="Text Box 15"/>
          <p:cNvSpPr txBox="1">
            <a:spLocks noChangeArrowheads="1"/>
          </p:cNvSpPr>
          <p:nvPr/>
        </p:nvSpPr>
        <p:spPr bwMode="auto">
          <a:xfrm>
            <a:off x="1676400" y="6019800"/>
            <a:ext cx="5791200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For Al </a:t>
            </a:r>
            <a:r>
              <a:rPr lang="en-US" sz="2400" b="1" dirty="0">
                <a:solidFill>
                  <a:schemeClr val="bg1"/>
                </a:solidFill>
              </a:rPr>
              <a:t>the optimal region is L ~ 10nm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8" name="Picture 4" descr="altshu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00200"/>
            <a:ext cx="1447800" cy="1371600"/>
          </a:xfrm>
          <a:prstGeom prst="rect">
            <a:avLst/>
          </a:prstGeom>
          <a:noFill/>
        </p:spPr>
      </p:pic>
      <p:sp>
        <p:nvSpPr>
          <p:cNvPr id="277509" name="AutoShape 5"/>
          <p:cNvSpPr>
            <a:spLocks noChangeArrowheads="1"/>
          </p:cNvSpPr>
          <p:nvPr/>
        </p:nvSpPr>
        <p:spPr bwMode="auto">
          <a:xfrm>
            <a:off x="3276600" y="381000"/>
            <a:ext cx="1752600" cy="609600"/>
          </a:xfrm>
          <a:prstGeom prst="wedgeRoundRectCallout">
            <a:avLst>
              <a:gd name="adj1" fmla="val 65491"/>
              <a:gd name="adj2" fmla="val 135157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Go ahead!</a:t>
            </a:r>
          </a:p>
        </p:txBody>
      </p:sp>
      <p:sp>
        <p:nvSpPr>
          <p:cNvPr id="277510" name="AutoShape 6"/>
          <p:cNvSpPr>
            <a:spLocks noChangeArrowheads="1"/>
          </p:cNvSpPr>
          <p:nvPr/>
        </p:nvSpPr>
        <p:spPr bwMode="auto">
          <a:xfrm>
            <a:off x="5867400" y="457200"/>
            <a:ext cx="2971800" cy="609600"/>
          </a:xfrm>
          <a:prstGeom prst="wedgeRoundRectCallout">
            <a:avLst>
              <a:gd name="adj1" fmla="val -52616"/>
              <a:gd name="adj2" fmla="val 110157"/>
              <a:gd name="adj3" fmla="val 16667"/>
            </a:avLst>
          </a:prstGeom>
          <a:solidFill>
            <a:srgbClr val="99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This has not been done before</a:t>
            </a:r>
          </a:p>
        </p:txBody>
      </p:sp>
      <p:pic>
        <p:nvPicPr>
          <p:cNvPr id="2775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876800"/>
            <a:ext cx="13716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277515" name="AutoShape 11"/>
          <p:cNvSpPr>
            <a:spLocks noChangeArrowheads="1"/>
          </p:cNvSpPr>
          <p:nvPr/>
        </p:nvSpPr>
        <p:spPr bwMode="auto">
          <a:xfrm>
            <a:off x="6172200" y="3733800"/>
            <a:ext cx="2743200" cy="609600"/>
          </a:xfrm>
          <a:prstGeom prst="wedgeRoundRectCallout">
            <a:avLst>
              <a:gd name="adj1" fmla="val -39525"/>
              <a:gd name="adj2" fmla="val 127042"/>
              <a:gd name="adj3" fmla="val 16667"/>
            </a:avLst>
          </a:prstGeom>
          <a:solidFill>
            <a:srgbClr val="FF66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In </a:t>
            </a:r>
            <a:r>
              <a:rPr lang="en-US" sz="1800" b="1" dirty="0">
                <a:solidFill>
                  <a:schemeClr val="bg1"/>
                </a:solidFill>
              </a:rPr>
              <a:t>what range of parameters?</a:t>
            </a:r>
          </a:p>
        </p:txBody>
      </p:sp>
      <p:sp>
        <p:nvSpPr>
          <p:cNvPr id="277517" name="AutoShape 13"/>
          <p:cNvSpPr>
            <a:spLocks noChangeArrowheads="1"/>
          </p:cNvSpPr>
          <p:nvPr/>
        </p:nvSpPr>
        <p:spPr bwMode="auto">
          <a:xfrm>
            <a:off x="3505200" y="3733800"/>
            <a:ext cx="2362200" cy="685800"/>
          </a:xfrm>
          <a:prstGeom prst="wedgeRoundRectCallout">
            <a:avLst>
              <a:gd name="adj1" fmla="val 59598"/>
              <a:gd name="adj2" fmla="val 115366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Corrections to BCS smaller or larger?</a:t>
            </a:r>
          </a:p>
        </p:txBody>
      </p:sp>
      <p:sp>
        <p:nvSpPr>
          <p:cNvPr id="277518" name="AutoShape 14"/>
          <p:cNvSpPr>
            <a:spLocks noChangeArrowheads="1"/>
          </p:cNvSpPr>
          <p:nvPr/>
        </p:nvSpPr>
        <p:spPr bwMode="auto">
          <a:xfrm>
            <a:off x="7086600" y="5029200"/>
            <a:ext cx="1524000" cy="533400"/>
          </a:xfrm>
          <a:prstGeom prst="wedgeRoundRectCallout">
            <a:avLst>
              <a:gd name="adj1" fmla="val -46988"/>
              <a:gd name="adj2" fmla="val 159430"/>
              <a:gd name="adj3" fmla="val 16667"/>
            </a:avLst>
          </a:prstGeom>
          <a:solidFill>
            <a:srgbClr val="663300"/>
          </a:solidFill>
          <a:ln w="190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Let’s think about this</a:t>
            </a:r>
          </a:p>
        </p:txBody>
      </p:sp>
      <p:pic>
        <p:nvPicPr>
          <p:cNvPr id="11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447800"/>
            <a:ext cx="1524000" cy="1295400"/>
          </a:xfrm>
          <a:prstGeom prst="rect">
            <a:avLst/>
          </a:prstGeom>
          <a:noFill/>
        </p:spPr>
      </p:pic>
      <p:sp>
        <p:nvSpPr>
          <p:cNvPr id="12" name="Chamada rectangular arredondada 11"/>
          <p:cNvSpPr/>
          <p:nvPr/>
        </p:nvSpPr>
        <p:spPr bwMode="auto">
          <a:xfrm>
            <a:off x="152400" y="381000"/>
            <a:ext cx="2743200" cy="762000"/>
          </a:xfrm>
          <a:prstGeom prst="wedgeRoundRectCallout">
            <a:avLst>
              <a:gd name="adj1" fmla="val -6044"/>
              <a:gd name="adj2" fmla="val 92745"/>
              <a:gd name="adj3" fmla="val 16667"/>
            </a:avLst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Is it done already?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1" descr="antoni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7256" y="5029200"/>
            <a:ext cx="1524000" cy="1295400"/>
          </a:xfrm>
          <a:prstGeom prst="rect">
            <a:avLst/>
          </a:prstGeom>
          <a:noFill/>
        </p:spPr>
      </p:pic>
      <p:sp>
        <p:nvSpPr>
          <p:cNvPr id="14" name="Chamada rectangular arredondada 13"/>
          <p:cNvSpPr/>
          <p:nvPr/>
        </p:nvSpPr>
        <p:spPr bwMode="auto">
          <a:xfrm>
            <a:off x="838200" y="3657600"/>
            <a:ext cx="2057400" cy="762000"/>
          </a:xfrm>
          <a:prstGeom prst="wedgeRoundRectCallout">
            <a:avLst>
              <a:gd name="adj1" fmla="val -6044"/>
              <a:gd name="adj2" fmla="val 92745"/>
              <a:gd name="adj3" fmla="val 16667"/>
            </a:avLst>
          </a:prstGeom>
          <a:solidFill>
            <a:schemeClr val="accent5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Is it realistic? 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2743200" cy="519113"/>
          </a:xfrm>
          <a:prstGeom prst="rect">
            <a:avLst/>
          </a:prstGeom>
          <a:solidFill>
            <a:srgbClr val="292929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A little history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609600" y="31242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bg1"/>
                </a:solidFill>
              </a:rPr>
              <a:t>Parmenter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Blatt</a:t>
            </a:r>
            <a:r>
              <a:rPr lang="en-US" sz="2000" b="1" dirty="0">
                <a:solidFill>
                  <a:schemeClr val="bg1"/>
                </a:solidFill>
              </a:rPr>
              <a:t>, Thompson (60’s) : BCS in a </a:t>
            </a:r>
            <a:r>
              <a:rPr lang="en-US" sz="2000" b="1" dirty="0" smtClean="0">
                <a:solidFill>
                  <a:schemeClr val="bg1"/>
                </a:solidFill>
              </a:rPr>
              <a:t>rectangular </a:t>
            </a:r>
            <a:r>
              <a:rPr lang="en-US" sz="2000" b="1" dirty="0">
                <a:solidFill>
                  <a:schemeClr val="bg1"/>
                </a:solidFill>
              </a:rPr>
              <a:t>grain</a:t>
            </a:r>
          </a:p>
        </p:txBody>
      </p:sp>
      <p:sp>
        <p:nvSpPr>
          <p:cNvPr id="292871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Heiselberg (2002): BCS in harmonic potentials, cold atom appl.</a:t>
            </a:r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609600" y="43434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Shanenko, Croitoru (2006): BCS in a wire</a:t>
            </a:r>
          </a:p>
        </p:txBody>
      </p:sp>
      <p:sp>
        <p:nvSpPr>
          <p:cNvPr id="292873" name="Text Box 9"/>
          <p:cNvSpPr txBox="1">
            <a:spLocks noChangeArrowheads="1"/>
          </p:cNvSpPr>
          <p:nvPr/>
        </p:nvSpPr>
        <p:spPr bwMode="auto">
          <a:xfrm>
            <a:off x="609600" y="49530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Devreese (2006): Richardson equations in a box</a:t>
            </a:r>
          </a:p>
        </p:txBody>
      </p:sp>
      <p:sp>
        <p:nvSpPr>
          <p:cNvPr id="292874" name="Text Box 10"/>
          <p:cNvSpPr txBox="1">
            <a:spLocks noChangeArrowheads="1"/>
          </p:cNvSpPr>
          <p:nvPr/>
        </p:nvSpPr>
        <p:spPr bwMode="auto">
          <a:xfrm>
            <a:off x="609600" y="5562600"/>
            <a:ext cx="8305800" cy="396875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Kresin, Boyaci, Ovchinnikov (2007) Spherical grain, high T</a:t>
            </a:r>
            <a:r>
              <a:rPr lang="en-US" sz="2000" b="1" baseline="-25000">
                <a:solidFill>
                  <a:schemeClr val="bg1"/>
                </a:solidFill>
              </a:rPr>
              <a:t>c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292875" name="Text Box 11"/>
          <p:cNvSpPr txBox="1">
            <a:spLocks noChangeArrowheads="1"/>
          </p:cNvSpPr>
          <p:nvPr/>
        </p:nvSpPr>
        <p:spPr bwMode="auto">
          <a:xfrm>
            <a:off x="609600" y="6172200"/>
            <a:ext cx="8305800" cy="39687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</a:rPr>
              <a:t>Olofsson (2008): Estimation of fluctuations in BCS, no correlations </a:t>
            </a:r>
          </a:p>
        </p:txBody>
      </p:sp>
      <p:sp>
        <p:nvSpPr>
          <p:cNvPr id="292876" name="Text Box 12"/>
          <p:cNvSpPr txBox="1">
            <a:spLocks noChangeArrowheads="1"/>
          </p:cNvSpPr>
          <p:nvPr/>
        </p:nvSpPr>
        <p:spPr bwMode="auto">
          <a:xfrm>
            <a:off x="685800" y="990600"/>
            <a:ext cx="3810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PT"/>
          </a:p>
        </p:txBody>
      </p:sp>
      <p:sp>
        <p:nvSpPr>
          <p:cNvPr id="292877" name="Text Box 13"/>
          <p:cNvSpPr txBox="1">
            <a:spLocks noChangeArrowheads="1"/>
          </p:cNvSpPr>
          <p:nvPr/>
        </p:nvSpPr>
        <p:spPr bwMode="auto">
          <a:xfrm>
            <a:off x="685800" y="1447800"/>
            <a:ext cx="5257800" cy="1066800"/>
          </a:xfrm>
          <a:prstGeom prst="rect">
            <a:avLst/>
          </a:prstGeom>
          <a:solidFill>
            <a:schemeClr val="accent5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Superconductivity in particular geometries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4724400" cy="822325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Nature of superconductivity (?) in ultrasmall systems </a:t>
            </a:r>
          </a:p>
        </p:txBody>
      </p:sp>
      <p:sp>
        <p:nvSpPr>
          <p:cNvPr id="317445" name="Text Box 5"/>
          <p:cNvSpPr txBox="1">
            <a:spLocks noChangeArrowheads="1"/>
          </p:cNvSpPr>
          <p:nvPr/>
        </p:nvSpPr>
        <p:spPr bwMode="auto">
          <a:xfrm>
            <a:off x="228600" y="1295400"/>
            <a:ext cx="4419600" cy="984885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Breaking of superconductivity  for 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000" b="1" dirty="0" smtClean="0">
                <a:solidFill>
                  <a:schemeClr val="bg1"/>
                </a:solidFill>
              </a:rPr>
              <a:t>/ </a:t>
            </a:r>
            <a:r>
              <a:rPr lang="el-GR" sz="2000" b="1" dirty="0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000" b="1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 &gt; 1?</a:t>
            </a:r>
            <a:r>
              <a:rPr lang="en-US" sz="2000" b="1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sym typeface="Symbol" pitchFamily="18" charset="2"/>
              </a:rPr>
              <a:t>                                                 </a:t>
            </a:r>
            <a:r>
              <a:rPr lang="en-US" sz="1800" b="1" dirty="0" smtClean="0">
                <a:solidFill>
                  <a:schemeClr val="bg1"/>
                </a:solidFill>
              </a:rPr>
              <a:t>Anderson (1959) </a:t>
            </a:r>
            <a:endParaRPr lang="en-US" sz="1800" b="1" dirty="0" smtClean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7446" name="Text Box 6"/>
          <p:cNvSpPr txBox="1">
            <a:spLocks noChangeArrowheads="1"/>
          </p:cNvSpPr>
          <p:nvPr/>
        </p:nvSpPr>
        <p:spPr bwMode="auto">
          <a:xfrm>
            <a:off x="228600" y="3581400"/>
            <a:ext cx="4419600" cy="1323439"/>
          </a:xfrm>
          <a:prstGeom prst="rect">
            <a:avLst/>
          </a:prstGeom>
          <a:solidFill>
            <a:srgbClr val="0033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Experiments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600" b="1" dirty="0" err="1" smtClean="0">
                <a:solidFill>
                  <a:schemeClr val="bg1"/>
                </a:solidFill>
              </a:rPr>
              <a:t>Tinkham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et al. (1995</a:t>
            </a:r>
            <a:r>
              <a:rPr lang="en-US" sz="1600" b="1" dirty="0" smtClean="0">
                <a:solidFill>
                  <a:schemeClr val="bg1"/>
                </a:solidFill>
              </a:rPr>
              <a:t>). 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Guo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et al., Science 306, 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1915, “</a:t>
            </a:r>
            <a:r>
              <a:rPr lang="en-US" sz="1600" b="1" dirty="0" err="1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Supercond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. </a:t>
            </a:r>
            <a:r>
              <a:rPr lang="en-US" sz="1600" b="1" dirty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Modulated by quantum  Size Effects</a:t>
            </a:r>
            <a:r>
              <a:rPr lang="en-US" sz="1600" b="1" dirty="0" smtClean="0">
                <a:solidFill>
                  <a:schemeClr val="bg1"/>
                </a:solidFill>
                <a:latin typeface="Lucida Grande"/>
                <a:cs typeface="Times New Roman" pitchFamily="18" charset="0"/>
              </a:rPr>
              <a:t>.” </a:t>
            </a:r>
            <a:endParaRPr lang="en-US" sz="1600" b="1" dirty="0">
              <a:solidFill>
                <a:schemeClr val="bg1"/>
              </a:solidFill>
              <a:latin typeface="Lucida Grande"/>
              <a:cs typeface="Times New Roman" pitchFamily="18" charset="0"/>
            </a:endParaRPr>
          </a:p>
        </p:txBody>
      </p:sp>
      <p:sp>
        <p:nvSpPr>
          <p:cNvPr id="317449" name="Text Box 9"/>
          <p:cNvSpPr txBox="1">
            <a:spLocks noChangeArrowheads="1"/>
          </p:cNvSpPr>
          <p:nvPr/>
        </p:nvSpPr>
        <p:spPr bwMode="auto">
          <a:xfrm>
            <a:off x="4800600" y="3733800"/>
            <a:ext cx="4114800" cy="830997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Even for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dirty="0">
                <a:solidFill>
                  <a:schemeClr val="bg1"/>
                </a:solidFill>
              </a:rPr>
              <a:t>/ </a:t>
            </a:r>
            <a:r>
              <a:rPr lang="el-GR" sz="2400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 ~ 1 there is “</a:t>
            </a:r>
            <a:r>
              <a:rPr lang="en-US" sz="2400" dirty="0" err="1" smtClean="0">
                <a:solidFill>
                  <a:schemeClr val="bg1"/>
                </a:solidFill>
                <a:sym typeface="Symbol" pitchFamily="18" charset="2"/>
              </a:rPr>
              <a:t>supercondutivity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317450" name="Text Box 10"/>
          <p:cNvSpPr txBox="1">
            <a:spLocks noChangeArrowheads="1"/>
          </p:cNvSpPr>
          <p:nvPr/>
        </p:nvSpPr>
        <p:spPr bwMode="auto">
          <a:xfrm>
            <a:off x="228600" y="5181600"/>
            <a:ext cx="4419600" cy="1384995"/>
          </a:xfrm>
          <a:prstGeom prst="rect">
            <a:avLst/>
          </a:prstGeom>
          <a:solidFill>
            <a:srgbClr val="66990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         T </a:t>
            </a:r>
            <a:r>
              <a:rPr lang="en-US" sz="2400" b="1" dirty="0">
                <a:solidFill>
                  <a:schemeClr val="bg1"/>
                </a:solidFill>
              </a:rPr>
              <a:t>= 0 and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&gt; 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1                      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(1995-)                                 </a:t>
            </a:r>
            <a:r>
              <a:rPr lang="en-US" sz="1800" b="1" dirty="0">
                <a:solidFill>
                  <a:schemeClr val="bg1"/>
                </a:solidFill>
              </a:rPr>
              <a:t>Richardson, von Delft, Braun, Larkin, Sierra, </a:t>
            </a:r>
            <a:r>
              <a:rPr lang="en-US" sz="1800" b="1" dirty="0" err="1">
                <a:solidFill>
                  <a:schemeClr val="bg1"/>
                </a:solidFill>
              </a:rPr>
              <a:t>Dukelsky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Yuzbashyan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7451" name="Text Box 11"/>
          <p:cNvSpPr txBox="1">
            <a:spLocks noChangeArrowheads="1"/>
          </p:cNvSpPr>
          <p:nvPr/>
        </p:nvSpPr>
        <p:spPr bwMode="auto">
          <a:xfrm>
            <a:off x="228600" y="2514600"/>
            <a:ext cx="4419600" cy="877163"/>
          </a:xfrm>
          <a:prstGeom prst="rect">
            <a:avLst/>
          </a:prstGeom>
          <a:solidFill>
            <a:srgbClr val="669900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Thermodynamic properties</a:t>
            </a:r>
          </a:p>
          <a:p>
            <a:pPr>
              <a:spcBef>
                <a:spcPct val="50000"/>
              </a:spcBef>
            </a:pPr>
            <a:r>
              <a:rPr lang="en-US" sz="1800" b="1" dirty="0" err="1" smtClean="0">
                <a:solidFill>
                  <a:schemeClr val="bg1"/>
                </a:solidFill>
              </a:rPr>
              <a:t>Muhlschlegel</a:t>
            </a:r>
            <a:r>
              <a:rPr lang="en-US" sz="1800" b="1" dirty="0">
                <a:solidFill>
                  <a:schemeClr val="bg1"/>
                </a:solidFill>
              </a:rPr>
              <a:t>, </a:t>
            </a:r>
            <a:r>
              <a:rPr lang="en-US" sz="1800" b="1" dirty="0" err="1">
                <a:solidFill>
                  <a:schemeClr val="bg1"/>
                </a:solidFill>
              </a:rPr>
              <a:t>Scalapino</a:t>
            </a:r>
            <a:r>
              <a:rPr lang="en-US" sz="1800" b="1" dirty="0">
                <a:solidFill>
                  <a:schemeClr val="bg1"/>
                </a:solidFill>
              </a:rPr>
              <a:t> (1972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17452" name="Text Box 12"/>
          <p:cNvSpPr txBox="1">
            <a:spLocks noChangeArrowheads="1"/>
          </p:cNvSpPr>
          <p:nvPr/>
        </p:nvSpPr>
        <p:spPr bwMode="auto">
          <a:xfrm>
            <a:off x="4876800" y="2743200"/>
            <a:ext cx="4038600" cy="461665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Description beyond </a:t>
            </a:r>
            <a:r>
              <a:rPr lang="en-US" sz="2400" dirty="0" smtClean="0">
                <a:solidFill>
                  <a:schemeClr val="bg1"/>
                </a:solidFill>
              </a:rPr>
              <a:t>BCS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4876800" y="1524000"/>
            <a:ext cx="4038600" cy="461665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Estimation. </a:t>
            </a:r>
            <a:r>
              <a:rPr lang="en-US" sz="2400" dirty="0">
                <a:solidFill>
                  <a:schemeClr val="bg1"/>
                </a:solidFill>
              </a:rPr>
              <a:t>No rigorous!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4800600" y="4953000"/>
            <a:ext cx="4114800" cy="1754326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1.Richardson’s </a:t>
            </a:r>
            <a:r>
              <a:rPr lang="en-US" sz="2400" dirty="0" smtClean="0">
                <a:solidFill>
                  <a:schemeClr val="bg1"/>
                </a:solidFill>
              </a:rPr>
              <a:t>equations:  Good but </a:t>
            </a:r>
            <a:r>
              <a:rPr lang="en-US" sz="2400" dirty="0">
                <a:solidFill>
                  <a:schemeClr val="bg1"/>
                </a:solidFill>
              </a:rPr>
              <a:t>Coulomb, </a:t>
            </a:r>
            <a:r>
              <a:rPr lang="en-US" sz="2400" dirty="0" smtClean="0">
                <a:solidFill>
                  <a:schemeClr val="bg1"/>
                </a:solidFill>
              </a:rPr>
              <a:t>phonon spectrum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2.BCS fine until 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</a:t>
            </a:r>
            <a:r>
              <a:rPr lang="en-US" sz="2400" b="1" dirty="0">
                <a:solidFill>
                  <a:schemeClr val="bg1"/>
                </a:solidFill>
              </a:rPr>
              <a:t>/ </a:t>
            </a:r>
            <a:r>
              <a:rPr lang="el-GR" sz="2400" b="1" dirty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2400" b="1" baseline="-25000" dirty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2400" b="1" dirty="0">
                <a:solidFill>
                  <a:schemeClr val="bg1"/>
                </a:solidFill>
                <a:sym typeface="Symbol" pitchFamily="18" charset="2"/>
              </a:rPr>
              <a:t> ~ </a:t>
            </a:r>
            <a:r>
              <a:rPr lang="en-US" sz="2400" b="1" dirty="0" smtClean="0">
                <a:solidFill>
                  <a:schemeClr val="bg1"/>
                </a:solidFill>
                <a:sym typeface="Symbol" pitchFamily="18" charset="2"/>
              </a:rPr>
              <a:t>1/2 </a:t>
            </a:r>
            <a:endParaRPr lang="en-US" sz="2400" b="1" dirty="0">
              <a:solidFill>
                <a:schemeClr val="bg1"/>
              </a:solidFill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11865</TotalTime>
  <Words>1683</Words>
  <Application>Microsoft Office PowerPoint</Application>
  <PresentationFormat>Apresentação no Ecrã (4:3)</PresentationFormat>
  <Paragraphs>343</Paragraphs>
  <Slides>51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51</vt:i4>
      </vt:variant>
    </vt:vector>
  </HeadingPairs>
  <TitlesOfParts>
    <vt:vector size="54" baseType="lpstr">
      <vt:lpstr>Default Design</vt:lpstr>
      <vt:lpstr>Equação</vt:lpstr>
      <vt:lpstr>Equation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copa</cp:lastModifiedBy>
  <cp:revision>429</cp:revision>
  <dcterms:created xsi:type="dcterms:W3CDTF">2008-03-20T03:33:21Z</dcterms:created>
  <dcterms:modified xsi:type="dcterms:W3CDTF">2010-06-28T01:49:57Z</dcterms:modified>
</cp:coreProperties>
</file>